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85" r:id="rId3"/>
    <p:sldId id="262" r:id="rId4"/>
    <p:sldId id="286" r:id="rId5"/>
    <p:sldId id="291" r:id="rId6"/>
    <p:sldId id="263" r:id="rId7"/>
    <p:sldId id="265" r:id="rId8"/>
    <p:sldId id="281" r:id="rId9"/>
    <p:sldId id="282" r:id="rId10"/>
    <p:sldId id="302" r:id="rId11"/>
    <p:sldId id="292" r:id="rId12"/>
    <p:sldId id="284" r:id="rId13"/>
    <p:sldId id="303" r:id="rId14"/>
    <p:sldId id="304" r:id="rId15"/>
    <p:sldId id="293" r:id="rId16"/>
    <p:sldId id="294" r:id="rId17"/>
    <p:sldId id="299" r:id="rId18"/>
    <p:sldId id="274" r:id="rId19"/>
    <p:sldId id="297" r:id="rId20"/>
    <p:sldId id="298" r:id="rId21"/>
    <p:sldId id="276" r:id="rId22"/>
    <p:sldId id="300" r:id="rId23"/>
    <p:sldId id="278" r:id="rId24"/>
    <p:sldId id="307" r:id="rId25"/>
    <p:sldId id="280" r:id="rId26"/>
    <p:sldId id="279" r:id="rId27"/>
    <p:sldId id="289" r:id="rId28"/>
    <p:sldId id="290" r:id="rId29"/>
  </p:sldIdLst>
  <p:sldSz cx="9144000" cy="6858000" type="screen4x3"/>
  <p:notesSz cx="7099300" cy="10234613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66FF"/>
    <a:srgbClr val="CC0000"/>
    <a:srgbClr val="FFCCFF"/>
    <a:srgbClr val="FF99FF"/>
    <a:srgbClr val="CC99FF"/>
    <a:srgbClr val="FFFF99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29" autoAdjust="0"/>
  </p:normalViewPr>
  <p:slideViewPr>
    <p:cSldViewPr>
      <p:cViewPr varScale="1">
        <p:scale>
          <a:sx n="84" d="100"/>
          <a:sy n="84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3D701101-8E21-4F78-A3D5-E74253EB3595}" type="datetimeFigureOut">
              <a:rPr lang="es-ES"/>
              <a:pPr>
                <a:defRPr/>
              </a:pPr>
              <a:t>01/12/2013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98B9CD89-2C83-409E-8001-E63114F207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014810-471F-450B-A9F3-7EB1BE6FB733}" type="slidenum">
              <a:rPr lang="es-ES" smtClean="0"/>
              <a:pPr/>
              <a:t>1</a:t>
            </a:fld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096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9270A5-1E8E-490E-98E9-055A13CFFB81}" type="slidenum">
              <a:rPr lang="es-ES" smtClean="0"/>
              <a:pPr/>
              <a:t>14</a:t>
            </a:fld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3011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B85546-321D-4CE3-9273-A0D4686718CF}" type="slidenum">
              <a:rPr lang="es-ES" smtClean="0"/>
              <a:pPr/>
              <a:t>15</a:t>
            </a:fld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505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D50F6-ACE4-46ED-97AC-300FD3C8A76D}" type="slidenum">
              <a:rPr lang="es-ES" smtClean="0"/>
              <a:pPr/>
              <a:t>16</a:t>
            </a:fld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7107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97CD20-59E9-4BEA-8F5F-FD9C7ABACEDD}" type="slidenum">
              <a:rPr lang="es-ES" smtClean="0"/>
              <a:pPr/>
              <a:t>17</a:t>
            </a:fld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915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1FDAE-7E11-4E63-BE0B-5EC2E0F7B712}" type="slidenum">
              <a:rPr lang="es-ES" smtClean="0"/>
              <a:pPr/>
              <a:t>18</a:t>
            </a:fld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120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562F60-D787-493E-B626-25BE3622A784}" type="slidenum">
              <a:rPr lang="es-ES" smtClean="0"/>
              <a:pPr/>
              <a:t>19</a:t>
            </a:fld>
            <a:endParaRPr 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3251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57C168-8735-4BDF-A70C-131EE606B50E}" type="slidenum">
              <a:rPr lang="es-ES" smtClean="0"/>
              <a:pPr/>
              <a:t>20</a:t>
            </a:fld>
            <a:endParaRPr 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529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E2AE96-72FC-497A-BE26-115A157F8EF5}" type="slidenum">
              <a:rPr lang="es-ES" smtClean="0"/>
              <a:pPr/>
              <a:t>21</a:t>
            </a:fld>
            <a:endParaRPr 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7347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27B74B-EA15-4CE0-A915-C170013543DC}" type="slidenum">
              <a:rPr lang="es-ES" smtClean="0"/>
              <a:pPr/>
              <a:t>22</a:t>
            </a:fld>
            <a:endParaRPr lang="es-E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6144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3B37A0-AE8D-46B6-9417-FAA90F28CB51}" type="slidenum">
              <a:rPr lang="es-ES" smtClean="0"/>
              <a:pPr/>
              <a:t>23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76307C-1DE9-466C-86BE-8EC1FF7E8BFC}" type="slidenum">
              <a:rPr lang="es-ES" smtClean="0"/>
              <a:pPr/>
              <a:t>3</a:t>
            </a:fld>
            <a:endParaRPr lang="es-E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6451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F51C7C-203E-46C6-B784-8170A3103198}" type="slidenum">
              <a:rPr lang="es-ES" smtClean="0"/>
              <a:pPr/>
              <a:t>25</a:t>
            </a:fld>
            <a:endParaRPr lang="es-E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6656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B9F8E7-5B0C-4C9D-8B9E-58A9C876C8B5}" type="slidenum">
              <a:rPr lang="es-ES" smtClean="0"/>
              <a:pPr/>
              <a:t>26</a:t>
            </a:fld>
            <a:endParaRPr lang="es-E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6963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C51DA3-534B-4691-9B84-A3B98FC2FE1F}" type="slidenum">
              <a:rPr lang="es-ES" smtClean="0"/>
              <a:pPr/>
              <a:t>28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2531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4EC96F-FEF6-413B-922A-74B29915BE2B}" type="slidenum">
              <a:rPr lang="es-ES" smtClean="0"/>
              <a:pPr/>
              <a:t>6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457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C1DCE-921B-4F64-931F-C19EBB5C5A14}" type="slidenum">
              <a:rPr lang="es-ES" smtClean="0"/>
              <a:pPr/>
              <a:t>7</a:t>
            </a:fld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6627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CAF44B-E166-4F85-A45C-9EDBA2C3163F}" type="slidenum">
              <a:rPr lang="es-ES" smtClean="0"/>
              <a:pPr/>
              <a:t>8</a:t>
            </a:fld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867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877D19-D84B-4D15-9F59-7E1E3D705677}" type="slidenum">
              <a:rPr lang="es-ES" smtClean="0"/>
              <a:pPr/>
              <a:t>9</a:t>
            </a:fld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072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ADB25B-33A4-44FF-94DD-EF254D3B9BC0}" type="slidenum">
              <a:rPr lang="es-ES" smtClean="0"/>
              <a:pPr/>
              <a:t>10</a:t>
            </a:fld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2771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106A7E-B81F-49D8-ADC9-183C84DEEBD2}" type="slidenum">
              <a:rPr lang="es-ES" smtClean="0"/>
              <a:pPr/>
              <a:t>11</a:t>
            </a:fld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7891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086230-544C-4F12-9E15-62F72F768E45}" type="slidenum">
              <a:rPr lang="es-ES" smtClean="0"/>
              <a:pPr/>
              <a:t>12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9807-7604-4D2A-B9AC-758B28F50113}" type="datetime1">
              <a:rPr lang="es-ES_tradnl"/>
              <a:pPr>
                <a:defRPr/>
              </a:pPr>
              <a:t>01/12/2013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6C4E5-EF45-4DF6-84F0-545810157DE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68723-F71A-4C6A-8FFE-9C519B18FAB9}" type="datetime1">
              <a:rPr lang="es-ES_tradnl"/>
              <a:pPr>
                <a:defRPr/>
              </a:pPr>
              <a:t>01/12/2013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1E8B0-D115-4F5F-B91F-7928BB7BFB4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33653-42CA-4D44-9B53-0187E10B9A73}" type="datetime1">
              <a:rPr lang="es-ES_tradnl"/>
              <a:pPr>
                <a:defRPr/>
              </a:pPr>
              <a:t>01/12/2013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FBA5C-9F2A-4EFF-A616-874A010E1B2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50241-C228-4BA7-AD14-BACBE0344E43}" type="datetime1">
              <a:rPr lang="es-ES_tradnl"/>
              <a:pPr>
                <a:defRPr/>
              </a:pPr>
              <a:t>01/12/2013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4B8BF-9FFB-4286-AAEF-772B9F301A7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3044A-AAF9-455D-A7FF-385D9C3B16CB}" type="datetime1">
              <a:rPr lang="es-ES_tradnl"/>
              <a:pPr>
                <a:defRPr/>
              </a:pPr>
              <a:t>01/12/2013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D7AB7-6029-48C6-9F4C-6DF51FFA9B4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725C3-3101-420E-AE61-F026019B86BB}" type="datetime1">
              <a:rPr lang="es-ES_tradnl"/>
              <a:pPr>
                <a:defRPr/>
              </a:pPr>
              <a:t>01/12/2013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8E29C-C1D3-4BCB-9485-E6BB52C70BB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41973-AD71-41DD-9365-BB5B23F813A9}" type="datetime1">
              <a:rPr lang="es-ES_tradnl"/>
              <a:pPr>
                <a:defRPr/>
              </a:pPr>
              <a:t>01/12/2013</a:t>
            </a:fld>
            <a:endParaRPr lang="es-ES_tradn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3548E-A737-49AB-83A9-CDB98843000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31C08-5710-4203-9188-BDEBA32B0506}" type="datetime1">
              <a:rPr lang="es-ES_tradnl"/>
              <a:pPr>
                <a:defRPr/>
              </a:pPr>
              <a:t>01/12/2013</a:t>
            </a:fld>
            <a:endParaRPr lang="es-ES_tradn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15FE7-5631-4811-9D50-1B033559524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06135-FEA6-400D-97B0-89493BBD0F1F}" type="datetime1">
              <a:rPr lang="es-ES_tradnl"/>
              <a:pPr>
                <a:defRPr/>
              </a:pPr>
              <a:t>01/12/2013</a:t>
            </a:fld>
            <a:endParaRPr lang="es-ES_tradn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7CA62-A14F-474D-8364-274CC0B2B30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84E1E-7FCA-4984-BD36-E859A646075D}" type="datetime1">
              <a:rPr lang="es-ES_tradnl"/>
              <a:pPr>
                <a:defRPr/>
              </a:pPr>
              <a:t>01/12/2013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FC01A-A580-428A-89F2-76C3DAFE1EE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D6B53-490E-480A-95DB-4512877DB843}" type="datetime1">
              <a:rPr lang="es-ES_tradnl"/>
              <a:pPr>
                <a:defRPr/>
              </a:pPr>
              <a:t>01/12/2013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04F10-7025-48AF-BC65-A6BE3BB2FE2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ES_tradnl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5A0F7F-7577-4DD5-A74A-04D723AAFB98}" type="datetime1">
              <a:rPr lang="es-ES_tradnl"/>
              <a:pPr>
                <a:defRPr/>
              </a:pPr>
              <a:t>01/12/2013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82A7F8-4F35-4CE9-AA47-378B74DCBD7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2500313"/>
            <a:ext cx="165576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15888"/>
            <a:ext cx="1392238" cy="90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39" name="Picture 11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71438"/>
            <a:ext cx="1046162" cy="981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539750" y="5837238"/>
            <a:ext cx="84248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s-ES" sz="900" baseline="30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s-ES" sz="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Grupo</a:t>
            </a:r>
            <a:r>
              <a:rPr lang="es-ES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</a:t>
            </a:r>
            <a:r>
              <a:rPr lang="es-ES" sz="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Nanomateriais</a:t>
            </a:r>
            <a:r>
              <a:rPr lang="es-ES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 Materia Branda, Departamento de Física da Materia Condensada, </a:t>
            </a:r>
            <a:r>
              <a:rPr lang="es-ES" sz="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Universidade</a:t>
            </a:r>
            <a:r>
              <a:rPr lang="es-ES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Santiago de Compostela, Campus Vida s/n E-15782, Santiago de Compostela, </a:t>
            </a:r>
            <a:r>
              <a:rPr lang="es-ES" sz="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Spain</a:t>
            </a:r>
            <a:r>
              <a:rPr lang="es-ES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s-ES" sz="900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n-US" sz="90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en-US" sz="9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LITEN, CEA-Grenoble, 17 rue des Martyrs, BP166, F-38054, Grenoble, </a:t>
            </a:r>
            <a:r>
              <a:rPr lang="en-US" sz="9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Cedex</a:t>
            </a:r>
            <a:r>
              <a:rPr lang="en-US" sz="9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9, France </a:t>
            </a:r>
            <a:endParaRPr lang="es-ES" sz="900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n-US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900" baseline="30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s-ES" sz="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Mesturas</a:t>
            </a:r>
            <a:r>
              <a:rPr lang="es-ES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Group</a:t>
            </a:r>
            <a:r>
              <a:rPr lang="es-ES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Facultade</a:t>
            </a:r>
            <a:r>
              <a:rPr lang="es-ES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Ciencias, </a:t>
            </a:r>
            <a:r>
              <a:rPr lang="es-ES" sz="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Universidade</a:t>
            </a:r>
            <a:r>
              <a:rPr lang="es-ES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da Coruña, Campus A </a:t>
            </a:r>
            <a:r>
              <a:rPr lang="es-ES" sz="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Zapateira</a:t>
            </a:r>
            <a:r>
              <a:rPr lang="es-ES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s/n E-15008, A Coruña, </a:t>
            </a:r>
            <a:r>
              <a:rPr lang="es-ES" sz="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Spain</a:t>
            </a:r>
            <a:r>
              <a:rPr lang="es-ES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s-ES" sz="900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sz="90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 </a:t>
            </a:r>
            <a:r>
              <a:rPr lang="es-ES" sz="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Dipartimento</a:t>
            </a:r>
            <a:r>
              <a:rPr lang="es-ES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di </a:t>
            </a:r>
            <a:r>
              <a:rPr lang="es-ES" sz="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Chimica</a:t>
            </a:r>
            <a:r>
              <a:rPr lang="es-ES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s-ES" sz="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Università</a:t>
            </a:r>
            <a:r>
              <a:rPr lang="es-ES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della</a:t>
            </a:r>
            <a:r>
              <a:rPr lang="es-ES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9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Sapienza</a:t>
            </a:r>
            <a:r>
              <a:rPr lang="es-ES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P. le Aldo Moro 5 Roma, IT 00185, </a:t>
            </a:r>
            <a:r>
              <a:rPr lang="es-ES" sz="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Italy</a:t>
            </a:r>
            <a:endParaRPr lang="es-ES" sz="900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sz="900" baseline="30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lang="es-ES" sz="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Istituto</a:t>
            </a:r>
            <a:r>
              <a:rPr lang="es-ES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Struttura</a:t>
            </a:r>
            <a:r>
              <a:rPr lang="es-ES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della</a:t>
            </a:r>
            <a:r>
              <a:rPr lang="es-ES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Materia, </a:t>
            </a:r>
            <a:r>
              <a:rPr lang="es-ES" sz="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Consiglio</a:t>
            </a:r>
            <a:r>
              <a:rPr lang="es-ES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Nazionale</a:t>
            </a:r>
            <a:r>
              <a:rPr lang="es-ES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delle</a:t>
            </a:r>
            <a:r>
              <a:rPr lang="es-ES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Ricerche</a:t>
            </a:r>
            <a:r>
              <a:rPr lang="es-ES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s-ES" sz="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Area</a:t>
            </a:r>
            <a:r>
              <a:rPr lang="es-ES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della</a:t>
            </a:r>
            <a:r>
              <a:rPr lang="es-ES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Ricerca</a:t>
            </a:r>
            <a:r>
              <a:rPr lang="es-ES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di </a:t>
            </a:r>
            <a:r>
              <a:rPr lang="es-ES" sz="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Tor</a:t>
            </a:r>
            <a:r>
              <a:rPr lang="es-ES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Vergata</a:t>
            </a:r>
            <a:r>
              <a:rPr lang="es-ES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s-ES" sz="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Via</a:t>
            </a:r>
            <a:r>
              <a:rPr lang="es-ES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del </a:t>
            </a:r>
            <a:r>
              <a:rPr lang="es-ES" sz="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Fosso</a:t>
            </a:r>
            <a:r>
              <a:rPr lang="es-ES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del </a:t>
            </a:r>
            <a:r>
              <a:rPr lang="es-ES" sz="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Cavaliere</a:t>
            </a:r>
            <a:r>
              <a:rPr lang="es-ES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100, I-00133 Rome, </a:t>
            </a:r>
            <a:r>
              <a:rPr lang="es-ES" sz="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Italy</a:t>
            </a:r>
            <a:endParaRPr lang="es-ES" sz="9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41" name="11 Rectángulo"/>
          <p:cNvSpPr>
            <a:spLocks noChangeArrowheads="1"/>
          </p:cNvSpPr>
          <p:nvPr/>
        </p:nvSpPr>
        <p:spPr bwMode="auto">
          <a:xfrm>
            <a:off x="1058863" y="5230813"/>
            <a:ext cx="7566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b="1" u="sng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Luis M. Varela</a:t>
            </a:r>
            <a:r>
              <a:rPr lang="es-ES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es-ES" b="1" baseline="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s-ES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Trinidad Méndez-Morales</a:t>
            </a:r>
            <a:r>
              <a:rPr lang="es-ES" b="1" baseline="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s-ES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Jesús Carrete,</a:t>
            </a:r>
            <a:r>
              <a:rPr lang="es-ES" b="1" baseline="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a,b</a:t>
            </a:r>
            <a:r>
              <a:rPr lang="es-ES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Óscar Cabeza,</a:t>
            </a:r>
            <a:r>
              <a:rPr lang="es-ES" b="1" baseline="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s-ES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Olga Russina,</a:t>
            </a:r>
            <a:r>
              <a:rPr lang="es-ES" b="1" baseline="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es-ES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Alessandro Triolo,</a:t>
            </a:r>
            <a:r>
              <a:rPr lang="es-ES" b="1" baseline="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lang="es-ES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Luis J. Gallego</a:t>
            </a:r>
            <a:r>
              <a:rPr lang="es-ES" b="1" baseline="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</a:p>
        </p:txBody>
      </p:sp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1635125"/>
            <a:ext cx="21447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9" descr="logo 2 blue 72dp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8175" y="260350"/>
            <a:ext cx="20081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25" y="1712913"/>
            <a:ext cx="2162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17 CuadroTexto"/>
          <p:cNvSpPr txBox="1">
            <a:spLocks noChangeArrowheads="1"/>
          </p:cNvSpPr>
          <p:nvPr/>
        </p:nvSpPr>
        <p:spPr bwMode="auto">
          <a:xfrm>
            <a:off x="2843213" y="4221163"/>
            <a:ext cx="3384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latin typeface="Calibri" pitchFamily="34" charset="0"/>
              </a:rPr>
              <a:t>COST EXIL Meeting</a:t>
            </a:r>
          </a:p>
          <a:p>
            <a:pPr algn="ctr"/>
            <a:r>
              <a:rPr lang="es-ES">
                <a:latin typeface="Calibri" pitchFamily="34" charset="0"/>
              </a:rPr>
              <a:t>Dresden, November 25</a:t>
            </a:r>
            <a:r>
              <a:rPr lang="es-ES" baseline="30000">
                <a:latin typeface="Calibri" pitchFamily="34" charset="0"/>
              </a:rPr>
              <a:t>th</a:t>
            </a:r>
            <a:r>
              <a:rPr lang="es-ES">
                <a:latin typeface="Calibri" pitchFamily="34" charset="0"/>
              </a:rPr>
              <a:t> 2013 </a:t>
            </a:r>
          </a:p>
        </p:txBody>
      </p:sp>
      <p:pic>
        <p:nvPicPr>
          <p:cNvPr id="14346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575" y="1563688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38" y="1635125"/>
            <a:ext cx="946150" cy="79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8" name="21 CuadroTexto"/>
          <p:cNvSpPr txBox="1">
            <a:spLocks noChangeArrowheads="1"/>
          </p:cNvSpPr>
          <p:nvPr/>
        </p:nvSpPr>
        <p:spPr bwMode="auto">
          <a:xfrm>
            <a:off x="684213" y="3573463"/>
            <a:ext cx="8064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>
                <a:latin typeface="Calibri" pitchFamily="34" charset="0"/>
              </a:rPr>
              <a:t>LITHIUM SOLVATION IN PROTIC IONIC LIQUIDS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8738" y="1452563"/>
            <a:ext cx="639445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33 CuadroTexto"/>
          <p:cNvSpPr txBox="1">
            <a:spLocks noChangeArrowheads="1"/>
          </p:cNvSpPr>
          <p:nvPr/>
        </p:nvSpPr>
        <p:spPr bwMode="auto">
          <a:xfrm>
            <a:off x="468313" y="552450"/>
            <a:ext cx="6715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2000" b="1">
                <a:solidFill>
                  <a:schemeClr val="accent1"/>
                </a:solidFill>
              </a:rPr>
              <a:t> </a:t>
            </a:r>
            <a:r>
              <a:rPr lang="es-ES" sz="2400" b="1">
                <a:solidFill>
                  <a:schemeClr val="accent1"/>
                </a:solidFill>
              </a:rPr>
              <a:t>RESULTS</a:t>
            </a:r>
            <a:r>
              <a:rPr lang="es-ES" sz="2000" b="1">
                <a:solidFill>
                  <a:schemeClr val="accent1"/>
                </a:solidFill>
              </a:rPr>
              <a:t>: radial distribution functions (RDFs). 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619125" y="981075"/>
            <a:ext cx="6905625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" name="26 CuadroTexto"/>
          <p:cNvSpPr txBox="1">
            <a:spLocks noChangeArrowheads="1"/>
          </p:cNvSpPr>
          <p:nvPr/>
        </p:nvSpPr>
        <p:spPr bwMode="auto">
          <a:xfrm>
            <a:off x="-36513" y="6608763"/>
            <a:ext cx="5472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 dirty="0">
                <a:latin typeface="Calibri" pitchFamily="34" charset="0"/>
              </a:rPr>
              <a:t>T. Méndez-Morales et al.  JPCB, </a:t>
            </a:r>
            <a:r>
              <a:rPr lang="es-ES" sz="1200" dirty="0" err="1">
                <a:latin typeface="Calibri" pitchFamily="34" charset="0"/>
              </a:rPr>
              <a:t>accepted</a:t>
            </a:r>
            <a:r>
              <a:rPr lang="es-ES" sz="1200" dirty="0">
                <a:latin typeface="Calibri" pitchFamily="34" charset="0"/>
              </a:rPr>
              <a:t> </a:t>
            </a:r>
            <a:r>
              <a:rPr lang="es-ES" sz="1200" dirty="0" err="1">
                <a:latin typeface="Calibri" pitchFamily="34" charset="0"/>
              </a:rPr>
              <a:t>for</a:t>
            </a:r>
            <a:r>
              <a:rPr lang="es-ES" sz="1200" dirty="0">
                <a:latin typeface="Calibri" pitchFamily="34" charset="0"/>
              </a:rPr>
              <a:t> </a:t>
            </a:r>
            <a:r>
              <a:rPr lang="es-ES" sz="1200" dirty="0" err="1">
                <a:latin typeface="Calibri" pitchFamily="34" charset="0"/>
              </a:rPr>
              <a:t>publication</a:t>
            </a:r>
            <a:endParaRPr lang="es-ES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8738" y="1452563"/>
            <a:ext cx="639445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20 Rectángulo"/>
          <p:cNvSpPr>
            <a:spLocks noChangeArrowheads="1"/>
          </p:cNvSpPr>
          <p:nvPr/>
        </p:nvSpPr>
        <p:spPr bwMode="auto">
          <a:xfrm>
            <a:off x="6300788" y="1196975"/>
            <a:ext cx="2428875" cy="2554288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Two peaks in the first solvation shell: lithium ion has two different conformations (monodentate and bidentate) around the nitrate anion.</a:t>
            </a:r>
            <a:endParaRPr lang="es-ES" sz="2000" b="1">
              <a:latin typeface="Calibri" pitchFamily="34" charset="0"/>
            </a:endParaRPr>
          </a:p>
        </p:txBody>
      </p:sp>
      <p:cxnSp>
        <p:nvCxnSpPr>
          <p:cNvPr id="24" name="23 Conector recto de flecha"/>
          <p:cNvCxnSpPr/>
          <p:nvPr/>
        </p:nvCxnSpPr>
        <p:spPr>
          <a:xfrm>
            <a:off x="3114675" y="2238375"/>
            <a:ext cx="428625" cy="158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8" name="26 CuadroTexto"/>
          <p:cNvSpPr txBox="1">
            <a:spLocks noChangeArrowheads="1"/>
          </p:cNvSpPr>
          <p:nvPr/>
        </p:nvSpPr>
        <p:spPr bwMode="auto">
          <a:xfrm>
            <a:off x="1900238" y="1744663"/>
            <a:ext cx="1285875" cy="708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Calibri" pitchFamily="34" charset="0"/>
              </a:rPr>
              <a:t>More abundant.</a:t>
            </a:r>
          </a:p>
        </p:txBody>
      </p:sp>
      <p:sp>
        <p:nvSpPr>
          <p:cNvPr id="30" name="29 Elipse"/>
          <p:cNvSpPr/>
          <p:nvPr/>
        </p:nvSpPr>
        <p:spPr>
          <a:xfrm>
            <a:off x="3614738" y="1881188"/>
            <a:ext cx="571500" cy="611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1" name="30 Elipse"/>
          <p:cNvSpPr/>
          <p:nvPr/>
        </p:nvSpPr>
        <p:spPr>
          <a:xfrm>
            <a:off x="3471863" y="2667000"/>
            <a:ext cx="571500" cy="611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7300" y="2820988"/>
            <a:ext cx="1000125" cy="989012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cxnSp>
        <p:nvCxnSpPr>
          <p:cNvPr id="28" name="27 Conector recto de flecha"/>
          <p:cNvCxnSpPr/>
          <p:nvPr/>
        </p:nvCxnSpPr>
        <p:spPr>
          <a:xfrm>
            <a:off x="2257425" y="3024188"/>
            <a:ext cx="1071563" cy="1587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1595438"/>
            <a:ext cx="9286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31 Rectángulo"/>
          <p:cNvSpPr/>
          <p:nvPr/>
        </p:nvSpPr>
        <p:spPr>
          <a:xfrm>
            <a:off x="1042988" y="1595438"/>
            <a:ext cx="2071687" cy="107156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1755" name="33 CuadroTexto"/>
          <p:cNvSpPr txBox="1">
            <a:spLocks noChangeArrowheads="1"/>
          </p:cNvSpPr>
          <p:nvPr/>
        </p:nvSpPr>
        <p:spPr bwMode="auto">
          <a:xfrm>
            <a:off x="468313" y="552450"/>
            <a:ext cx="6715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2000" b="1">
                <a:solidFill>
                  <a:schemeClr val="accent1"/>
                </a:solidFill>
              </a:rPr>
              <a:t> </a:t>
            </a:r>
            <a:r>
              <a:rPr lang="es-ES" sz="2400" b="1">
                <a:solidFill>
                  <a:schemeClr val="accent1"/>
                </a:solidFill>
              </a:rPr>
              <a:t>RESULTS</a:t>
            </a:r>
            <a:r>
              <a:rPr lang="es-ES" sz="2000" b="1">
                <a:solidFill>
                  <a:schemeClr val="accent1"/>
                </a:solidFill>
              </a:rPr>
              <a:t>: radial distribution functions (RDFs). </a:t>
            </a:r>
          </a:p>
        </p:txBody>
      </p:sp>
      <p:sp>
        <p:nvSpPr>
          <p:cNvPr id="31757" name="Line 4"/>
          <p:cNvSpPr>
            <a:spLocks noChangeShapeType="1"/>
          </p:cNvSpPr>
          <p:nvPr/>
        </p:nvSpPr>
        <p:spPr bwMode="auto">
          <a:xfrm>
            <a:off x="619125" y="981075"/>
            <a:ext cx="6905625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" name="26 CuadroTexto"/>
          <p:cNvSpPr txBox="1">
            <a:spLocks noChangeArrowheads="1"/>
          </p:cNvSpPr>
          <p:nvPr/>
        </p:nvSpPr>
        <p:spPr bwMode="auto">
          <a:xfrm>
            <a:off x="-36513" y="6608763"/>
            <a:ext cx="5472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 dirty="0">
                <a:latin typeface="Calibri" pitchFamily="34" charset="0"/>
              </a:rPr>
              <a:t>T. Méndez-Morales et al.  JPCB, </a:t>
            </a:r>
            <a:r>
              <a:rPr lang="es-ES" sz="1200" dirty="0" err="1">
                <a:latin typeface="Calibri" pitchFamily="34" charset="0"/>
              </a:rPr>
              <a:t>accepted</a:t>
            </a:r>
            <a:r>
              <a:rPr lang="es-ES" sz="1200" dirty="0">
                <a:latin typeface="Calibri" pitchFamily="34" charset="0"/>
              </a:rPr>
              <a:t> </a:t>
            </a:r>
            <a:r>
              <a:rPr lang="es-ES" sz="1200" dirty="0" err="1">
                <a:latin typeface="Calibri" pitchFamily="34" charset="0"/>
              </a:rPr>
              <a:t>for</a:t>
            </a:r>
            <a:r>
              <a:rPr lang="es-ES" sz="1200" dirty="0">
                <a:latin typeface="Calibri" pitchFamily="34" charset="0"/>
              </a:rPr>
              <a:t> </a:t>
            </a:r>
            <a:r>
              <a:rPr lang="es-ES" sz="1200" dirty="0" err="1">
                <a:latin typeface="Calibri" pitchFamily="34" charset="0"/>
              </a:rPr>
              <a:t>publication</a:t>
            </a:r>
            <a:endParaRPr lang="es-ES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Line 4"/>
          <p:cNvSpPr>
            <a:spLocks noChangeShapeType="1"/>
          </p:cNvSpPr>
          <p:nvPr/>
        </p:nvSpPr>
        <p:spPr bwMode="auto">
          <a:xfrm>
            <a:off x="293688" y="1047750"/>
            <a:ext cx="6905625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6866" name="15 CuadroTexto"/>
          <p:cNvSpPr txBox="1">
            <a:spLocks noChangeArrowheads="1"/>
          </p:cNvSpPr>
          <p:nvPr/>
        </p:nvSpPr>
        <p:spPr bwMode="auto">
          <a:xfrm>
            <a:off x="250825" y="476250"/>
            <a:ext cx="6143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2000" b="1">
                <a:solidFill>
                  <a:schemeClr val="accent1"/>
                </a:solidFill>
              </a:rPr>
              <a:t> </a:t>
            </a:r>
            <a:r>
              <a:rPr lang="es-ES" sz="2400" b="1">
                <a:solidFill>
                  <a:schemeClr val="accent1"/>
                </a:solidFill>
              </a:rPr>
              <a:t>RESULTS</a:t>
            </a:r>
            <a:r>
              <a:rPr lang="es-ES" sz="2000" b="1">
                <a:solidFill>
                  <a:schemeClr val="accent1"/>
                </a:solidFill>
              </a:rPr>
              <a:t>: snapshots. 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360613"/>
            <a:ext cx="7462838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17 CuadroTexto"/>
          <p:cNvSpPr txBox="1">
            <a:spLocks noChangeArrowheads="1"/>
          </p:cNvSpPr>
          <p:nvPr/>
        </p:nvSpPr>
        <p:spPr bwMode="auto">
          <a:xfrm>
            <a:off x="1331913" y="5241925"/>
            <a:ext cx="1643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latin typeface="Calibri" pitchFamily="34" charset="0"/>
              </a:rPr>
              <a:t>whole system</a:t>
            </a:r>
          </a:p>
        </p:txBody>
      </p:sp>
      <p:sp>
        <p:nvSpPr>
          <p:cNvPr id="36869" name="18 CuadroTexto"/>
          <p:cNvSpPr txBox="1">
            <a:spLocks noChangeArrowheads="1"/>
          </p:cNvSpPr>
          <p:nvPr/>
        </p:nvSpPr>
        <p:spPr bwMode="auto">
          <a:xfrm>
            <a:off x="3760788" y="5241925"/>
            <a:ext cx="1785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Calibri" pitchFamily="34" charset="0"/>
              </a:rPr>
              <a:t>polar domains + lithium</a:t>
            </a:r>
          </a:p>
        </p:txBody>
      </p:sp>
      <p:sp>
        <p:nvSpPr>
          <p:cNvPr id="36870" name="19 CuadroTexto"/>
          <p:cNvSpPr txBox="1">
            <a:spLocks noChangeArrowheads="1"/>
          </p:cNvSpPr>
          <p:nvPr/>
        </p:nvSpPr>
        <p:spPr bwMode="auto">
          <a:xfrm>
            <a:off x="6227763" y="5241925"/>
            <a:ext cx="1928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Calibri" pitchFamily="34" charset="0"/>
              </a:rPr>
              <a:t>apolar domains + lithium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3203575" y="2420938"/>
            <a:ext cx="2571750" cy="271462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6872" name="22 CuadroTexto"/>
          <p:cNvSpPr txBox="1">
            <a:spLocks noChangeArrowheads="1"/>
          </p:cNvSpPr>
          <p:nvPr/>
        </p:nvSpPr>
        <p:spPr bwMode="auto">
          <a:xfrm>
            <a:off x="611188" y="1628775"/>
            <a:ext cx="4392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solidFill>
                  <a:srgbClr val="FF0000"/>
                </a:solidFill>
                <a:latin typeface="Calibri" pitchFamily="34" charset="0"/>
              </a:rPr>
              <a:t>BUT… where is lithium?</a:t>
            </a:r>
          </a:p>
        </p:txBody>
      </p:sp>
      <p:sp>
        <p:nvSpPr>
          <p:cNvPr id="10" name="26 CuadroTexto"/>
          <p:cNvSpPr txBox="1">
            <a:spLocks noChangeArrowheads="1"/>
          </p:cNvSpPr>
          <p:nvPr/>
        </p:nvSpPr>
        <p:spPr bwMode="auto">
          <a:xfrm>
            <a:off x="-36513" y="6608763"/>
            <a:ext cx="5472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 dirty="0">
                <a:latin typeface="Calibri" pitchFamily="34" charset="0"/>
              </a:rPr>
              <a:t>T. Méndez-Morales et al.  JPCB, </a:t>
            </a:r>
            <a:r>
              <a:rPr lang="es-ES" sz="1200" dirty="0" err="1">
                <a:latin typeface="Calibri" pitchFamily="34" charset="0"/>
              </a:rPr>
              <a:t>accepted</a:t>
            </a:r>
            <a:r>
              <a:rPr lang="es-ES" sz="1200" dirty="0">
                <a:latin typeface="Calibri" pitchFamily="34" charset="0"/>
              </a:rPr>
              <a:t> </a:t>
            </a:r>
            <a:r>
              <a:rPr lang="es-ES" sz="1200" dirty="0" err="1">
                <a:latin typeface="Calibri" pitchFamily="34" charset="0"/>
              </a:rPr>
              <a:t>for</a:t>
            </a:r>
            <a:r>
              <a:rPr lang="es-ES" sz="1200" dirty="0">
                <a:latin typeface="Calibri" pitchFamily="34" charset="0"/>
              </a:rPr>
              <a:t> </a:t>
            </a:r>
            <a:r>
              <a:rPr lang="es-ES" sz="1200" dirty="0" err="1">
                <a:latin typeface="Calibri" pitchFamily="34" charset="0"/>
              </a:rPr>
              <a:t>publication</a:t>
            </a:r>
            <a:endParaRPr lang="es-ES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Line 4"/>
          <p:cNvSpPr>
            <a:spLocks noChangeShapeType="1"/>
          </p:cNvSpPr>
          <p:nvPr/>
        </p:nvSpPr>
        <p:spPr bwMode="auto">
          <a:xfrm>
            <a:off x="511175" y="1125538"/>
            <a:ext cx="6905625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14" name="3 CuadroTexto"/>
          <p:cNvSpPr txBox="1">
            <a:spLocks noChangeArrowheads="1"/>
          </p:cNvSpPr>
          <p:nvPr/>
        </p:nvSpPr>
        <p:spPr bwMode="auto">
          <a:xfrm>
            <a:off x="468313" y="552450"/>
            <a:ext cx="6715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2000" b="1">
                <a:solidFill>
                  <a:schemeClr val="accent1"/>
                </a:solidFill>
              </a:rPr>
              <a:t> </a:t>
            </a:r>
            <a:r>
              <a:rPr lang="es-ES" sz="2400" b="1">
                <a:solidFill>
                  <a:schemeClr val="accent1"/>
                </a:solidFill>
              </a:rPr>
              <a:t>RESULTS</a:t>
            </a:r>
            <a:r>
              <a:rPr lang="es-ES" sz="2000" b="1">
                <a:solidFill>
                  <a:schemeClr val="accent1"/>
                </a:solidFill>
              </a:rPr>
              <a:t>: radial distribution functions (RDFs). </a:t>
            </a: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38918" name="Rectangle 10"/>
          <p:cNvSpPr>
            <a:spLocks noChangeArrowheads="1"/>
          </p:cNvSpPr>
          <p:nvPr/>
        </p:nvSpPr>
        <p:spPr bwMode="auto">
          <a:xfrm>
            <a:off x="5719763" y="3284538"/>
            <a:ext cx="3424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solidFill>
                  <a:srgbClr val="FF0000"/>
                </a:solidFill>
              </a:rPr>
              <a:t>Polar regions: molten or solid-like LiNO3?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476407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6 CuadroTexto"/>
          <p:cNvSpPr txBox="1">
            <a:spLocks noChangeArrowheads="1"/>
          </p:cNvSpPr>
          <p:nvPr/>
        </p:nvSpPr>
        <p:spPr bwMode="auto">
          <a:xfrm>
            <a:off x="-36513" y="6608763"/>
            <a:ext cx="5472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 dirty="0">
                <a:latin typeface="Calibri" pitchFamily="34" charset="0"/>
              </a:rPr>
              <a:t>T. Méndez-Morales et al.  JPCB, </a:t>
            </a:r>
            <a:r>
              <a:rPr lang="es-ES" sz="1200" dirty="0" err="1">
                <a:latin typeface="Calibri" pitchFamily="34" charset="0"/>
              </a:rPr>
              <a:t>accepted</a:t>
            </a:r>
            <a:r>
              <a:rPr lang="es-ES" sz="1200" dirty="0">
                <a:latin typeface="Calibri" pitchFamily="34" charset="0"/>
              </a:rPr>
              <a:t> </a:t>
            </a:r>
            <a:r>
              <a:rPr lang="es-ES" sz="1200" dirty="0" err="1">
                <a:latin typeface="Calibri" pitchFamily="34" charset="0"/>
              </a:rPr>
              <a:t>for</a:t>
            </a:r>
            <a:r>
              <a:rPr lang="es-ES" sz="1200" dirty="0">
                <a:latin typeface="Calibri" pitchFamily="34" charset="0"/>
              </a:rPr>
              <a:t> </a:t>
            </a:r>
            <a:r>
              <a:rPr lang="es-ES" sz="1200" dirty="0" err="1">
                <a:latin typeface="Calibri" pitchFamily="34" charset="0"/>
              </a:rPr>
              <a:t>publication</a:t>
            </a:r>
            <a:endParaRPr lang="es-ES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5732463"/>
            <a:ext cx="35528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27 Rectángulo"/>
          <p:cNvSpPr>
            <a:spLocks noChangeArrowheads="1"/>
          </p:cNvSpPr>
          <p:nvPr/>
        </p:nvSpPr>
        <p:spPr bwMode="auto">
          <a:xfrm>
            <a:off x="5599113" y="2986088"/>
            <a:ext cx="2357437" cy="1630362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Molten lithium-nitrate does not exhibit the double peak in the lithium-anion RDF.</a:t>
            </a:r>
            <a:endParaRPr lang="es-ES" sz="2000" b="1">
              <a:latin typeface="Calibri" pitchFamily="34" charset="0"/>
            </a:endParaRPr>
          </a:p>
        </p:txBody>
      </p:sp>
      <p:sp>
        <p:nvSpPr>
          <p:cNvPr id="39939" name="Line 4"/>
          <p:cNvSpPr>
            <a:spLocks noChangeShapeType="1"/>
          </p:cNvSpPr>
          <p:nvPr/>
        </p:nvSpPr>
        <p:spPr bwMode="auto">
          <a:xfrm>
            <a:off x="511175" y="1125538"/>
            <a:ext cx="6905625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40" name="23 CuadroTexto"/>
          <p:cNvSpPr txBox="1">
            <a:spLocks noChangeArrowheads="1"/>
          </p:cNvSpPr>
          <p:nvPr/>
        </p:nvSpPr>
        <p:spPr bwMode="auto">
          <a:xfrm>
            <a:off x="468313" y="552450"/>
            <a:ext cx="6715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2000" b="1">
                <a:solidFill>
                  <a:schemeClr val="accent1"/>
                </a:solidFill>
              </a:rPr>
              <a:t> </a:t>
            </a:r>
            <a:r>
              <a:rPr lang="es-ES" sz="2400" b="1">
                <a:solidFill>
                  <a:schemeClr val="accent1"/>
                </a:solidFill>
              </a:rPr>
              <a:t>RESULTS</a:t>
            </a:r>
            <a:r>
              <a:rPr lang="es-ES" sz="2000" b="1">
                <a:solidFill>
                  <a:schemeClr val="accent1"/>
                </a:solidFill>
              </a:rPr>
              <a:t>: radial distribution functions (RDFs). </a:t>
            </a: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700213"/>
            <a:ext cx="4195762" cy="394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27 Rectángulo"/>
          <p:cNvSpPr>
            <a:spLocks noChangeArrowheads="1"/>
          </p:cNvSpPr>
          <p:nvPr/>
        </p:nvSpPr>
        <p:spPr bwMode="auto">
          <a:xfrm>
            <a:off x="5599113" y="2986088"/>
            <a:ext cx="2357437" cy="1630362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Molten lithium-nitrate does not exhibit the double peak in the lithium-anion RDF.</a:t>
            </a:r>
            <a:endParaRPr lang="es-ES" sz="2000" b="1">
              <a:latin typeface="Calibri" pitchFamily="34" charset="0"/>
            </a:endParaRPr>
          </a:p>
        </p:txBody>
      </p:sp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5450" y="1700213"/>
            <a:ext cx="3638550" cy="4505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98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6237288"/>
            <a:ext cx="26384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511175" y="1125538"/>
            <a:ext cx="6905625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989" name="23 CuadroTexto"/>
          <p:cNvSpPr txBox="1">
            <a:spLocks noChangeArrowheads="1"/>
          </p:cNvSpPr>
          <p:nvPr/>
        </p:nvSpPr>
        <p:spPr bwMode="auto">
          <a:xfrm>
            <a:off x="468313" y="552450"/>
            <a:ext cx="6715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2000" b="1">
                <a:solidFill>
                  <a:schemeClr val="accent1"/>
                </a:solidFill>
              </a:rPr>
              <a:t> </a:t>
            </a:r>
            <a:r>
              <a:rPr lang="es-ES" sz="2400" b="1">
                <a:solidFill>
                  <a:schemeClr val="accent1"/>
                </a:solidFill>
              </a:rPr>
              <a:t>RESULTS</a:t>
            </a:r>
            <a:r>
              <a:rPr lang="es-ES" sz="2000" b="1">
                <a:solidFill>
                  <a:schemeClr val="accent1"/>
                </a:solidFill>
              </a:rPr>
              <a:t>: radial distribution functions (RDFs). </a:t>
            </a:r>
          </a:p>
        </p:txBody>
      </p:sp>
      <p:sp>
        <p:nvSpPr>
          <p:cNvPr id="41990" name="9 Rectángulo"/>
          <p:cNvSpPr>
            <a:spLocks noChangeArrowheads="1"/>
          </p:cNvSpPr>
          <p:nvPr/>
        </p:nvSpPr>
        <p:spPr bwMode="auto">
          <a:xfrm>
            <a:off x="561975" y="1301750"/>
            <a:ext cx="7934325" cy="708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>
                <a:latin typeface="Calibri" pitchFamily="34" charset="0"/>
              </a:rPr>
              <a:t>These distributions somehow reminds that of the calcite type structure characteristic of a crystal of lithium nitrate.</a:t>
            </a:r>
            <a:endParaRPr lang="es-ES" sz="2000" b="1">
              <a:latin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564904"/>
            <a:ext cx="4251374" cy="327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Line 4"/>
          <p:cNvSpPr>
            <a:spLocks noChangeShapeType="1"/>
          </p:cNvSpPr>
          <p:nvPr/>
        </p:nvSpPr>
        <p:spPr bwMode="auto">
          <a:xfrm>
            <a:off x="293688" y="1047750"/>
            <a:ext cx="6905625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34" name="15 CuadroTexto"/>
          <p:cNvSpPr txBox="1">
            <a:spLocks noChangeArrowheads="1"/>
          </p:cNvSpPr>
          <p:nvPr/>
        </p:nvSpPr>
        <p:spPr bwMode="auto">
          <a:xfrm>
            <a:off x="250825" y="476250"/>
            <a:ext cx="6143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2000" b="1">
                <a:solidFill>
                  <a:schemeClr val="accent1"/>
                </a:solidFill>
              </a:rPr>
              <a:t> </a:t>
            </a:r>
            <a:r>
              <a:rPr lang="es-ES" sz="2400" b="1">
                <a:solidFill>
                  <a:schemeClr val="accent1"/>
                </a:solidFill>
              </a:rPr>
              <a:t>RESULTS</a:t>
            </a:r>
            <a:r>
              <a:rPr lang="es-ES" sz="2000" b="1">
                <a:solidFill>
                  <a:schemeClr val="accent1"/>
                </a:solidFill>
              </a:rPr>
              <a:t>: snapshots. 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12875"/>
            <a:ext cx="7462837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17 CuadroTexto"/>
          <p:cNvSpPr txBox="1">
            <a:spLocks noChangeArrowheads="1"/>
          </p:cNvSpPr>
          <p:nvPr/>
        </p:nvSpPr>
        <p:spPr bwMode="auto">
          <a:xfrm>
            <a:off x="1042988" y="4292600"/>
            <a:ext cx="1643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latin typeface="Calibri" pitchFamily="34" charset="0"/>
              </a:rPr>
              <a:t>whole system</a:t>
            </a:r>
          </a:p>
        </p:txBody>
      </p:sp>
      <p:sp>
        <p:nvSpPr>
          <p:cNvPr id="44037" name="18 CuadroTexto"/>
          <p:cNvSpPr txBox="1">
            <a:spLocks noChangeArrowheads="1"/>
          </p:cNvSpPr>
          <p:nvPr/>
        </p:nvSpPr>
        <p:spPr bwMode="auto">
          <a:xfrm>
            <a:off x="3471863" y="4292600"/>
            <a:ext cx="1785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Calibri" pitchFamily="34" charset="0"/>
              </a:rPr>
              <a:t>polar domains + lithium</a:t>
            </a:r>
          </a:p>
        </p:txBody>
      </p:sp>
      <p:sp>
        <p:nvSpPr>
          <p:cNvPr id="44038" name="19 CuadroTexto"/>
          <p:cNvSpPr txBox="1">
            <a:spLocks noChangeArrowheads="1"/>
          </p:cNvSpPr>
          <p:nvPr/>
        </p:nvSpPr>
        <p:spPr bwMode="auto">
          <a:xfrm>
            <a:off x="5938838" y="4292600"/>
            <a:ext cx="1928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Calibri" pitchFamily="34" charset="0"/>
              </a:rPr>
              <a:t>apolar domains + lithium</a:t>
            </a:r>
          </a:p>
        </p:txBody>
      </p:sp>
      <p:sp>
        <p:nvSpPr>
          <p:cNvPr id="27" name="26 CuadroTexto"/>
          <p:cNvSpPr txBox="1">
            <a:spLocks noChangeArrowheads="1"/>
          </p:cNvSpPr>
          <p:nvPr/>
        </p:nvSpPr>
        <p:spPr bwMode="auto">
          <a:xfrm>
            <a:off x="900113" y="5302250"/>
            <a:ext cx="77930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rgbClr val="CC0000"/>
                </a:solidFill>
                <a:latin typeface="Calibri" pitchFamily="34" charset="0"/>
              </a:rPr>
              <a:t>Lithium </a:t>
            </a:r>
            <a:r>
              <a:rPr lang="en-US" sz="2000" b="1">
                <a:solidFill>
                  <a:srgbClr val="CC0000"/>
                </a:solidFill>
                <a:latin typeface="Calibri" pitchFamily="34" charset="0"/>
              </a:rPr>
              <a:t>cations are mainly located in the polar regions of the solutions in a solid-like fashion</a:t>
            </a:r>
            <a:r>
              <a:rPr lang="en-US" sz="2000" b="1">
                <a:solidFill>
                  <a:srgbClr val="00B0F0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en-US" sz="2000" b="1">
                <a:solidFill>
                  <a:srgbClr val="00B0F0"/>
                </a:solidFill>
                <a:latin typeface="Calibri" pitchFamily="34" charset="0"/>
              </a:rPr>
              <a:t>Great influence in the network of hydrogen bonds formed PILs.</a:t>
            </a:r>
            <a:endParaRPr lang="es-ES" sz="2000" b="1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3203575" y="1362075"/>
            <a:ext cx="2571750" cy="271462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4275" y="3000375"/>
            <a:ext cx="4006850" cy="3357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6082" name="Line 4"/>
          <p:cNvSpPr>
            <a:spLocks noChangeShapeType="1"/>
          </p:cNvSpPr>
          <p:nvPr/>
        </p:nvSpPr>
        <p:spPr bwMode="auto">
          <a:xfrm>
            <a:off x="511175" y="1047750"/>
            <a:ext cx="6905625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83" name="15 CuadroTexto"/>
          <p:cNvSpPr txBox="1">
            <a:spLocks noChangeArrowheads="1"/>
          </p:cNvSpPr>
          <p:nvPr/>
        </p:nvSpPr>
        <p:spPr bwMode="auto">
          <a:xfrm>
            <a:off x="468313" y="476250"/>
            <a:ext cx="6143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2000" b="1">
                <a:solidFill>
                  <a:schemeClr val="accent1"/>
                </a:solidFill>
              </a:rPr>
              <a:t> </a:t>
            </a:r>
            <a:r>
              <a:rPr lang="es-ES" sz="2400" b="1">
                <a:solidFill>
                  <a:schemeClr val="accent1"/>
                </a:solidFill>
              </a:rPr>
              <a:t>RESULTS</a:t>
            </a:r>
            <a:r>
              <a:rPr lang="es-ES" sz="2000" b="1">
                <a:solidFill>
                  <a:schemeClr val="accent1"/>
                </a:solidFill>
              </a:rPr>
              <a:t>: snapshots. </a:t>
            </a:r>
          </a:p>
        </p:txBody>
      </p:sp>
      <p:sp>
        <p:nvSpPr>
          <p:cNvPr id="46084" name="29 Rectángulo"/>
          <p:cNvSpPr>
            <a:spLocks noChangeArrowheads="1"/>
          </p:cNvSpPr>
          <p:nvPr/>
        </p:nvSpPr>
        <p:spPr bwMode="auto">
          <a:xfrm>
            <a:off x="468313" y="1557338"/>
            <a:ext cx="7500937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-"/>
            </a:pPr>
            <a:r>
              <a:rPr lang="en-US" sz="2000" b="1">
                <a:latin typeface="Calibri" pitchFamily="34" charset="0"/>
              </a:rPr>
              <a:t> Nitrate anion interacts more significantly with the ammonium group than with the methyl group of the ethylammonium cation.</a:t>
            </a:r>
          </a:p>
          <a:p>
            <a:pPr algn="just"/>
            <a:endParaRPr lang="en-US" sz="2000" b="1">
              <a:latin typeface="Calibri" pitchFamily="34" charset="0"/>
            </a:endParaRPr>
          </a:p>
          <a:p>
            <a:pPr algn="just">
              <a:buFontTx/>
              <a:buChar char="-"/>
            </a:pPr>
            <a:r>
              <a:rPr lang="en-US" sz="2000" b="1">
                <a:latin typeface="Calibri" pitchFamily="34" charset="0"/>
              </a:rPr>
              <a:t> A given Li</a:t>
            </a:r>
            <a:r>
              <a:rPr lang="en-US" sz="2000" b="1" baseline="30000">
                <a:latin typeface="Calibri" pitchFamily="34" charset="0"/>
              </a:rPr>
              <a:t>+ </a:t>
            </a:r>
            <a:r>
              <a:rPr lang="en-US" sz="2000" b="1">
                <a:latin typeface="Calibri" pitchFamily="34" charset="0"/>
              </a:rPr>
              <a:t>is surrounded by: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4275" y="3000375"/>
            <a:ext cx="4006850" cy="3357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8130" name="Line 4"/>
          <p:cNvSpPr>
            <a:spLocks noChangeShapeType="1"/>
          </p:cNvSpPr>
          <p:nvPr/>
        </p:nvSpPr>
        <p:spPr bwMode="auto">
          <a:xfrm>
            <a:off x="511175" y="1047750"/>
            <a:ext cx="6905625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31" name="15 CuadroTexto"/>
          <p:cNvSpPr txBox="1">
            <a:spLocks noChangeArrowheads="1"/>
          </p:cNvSpPr>
          <p:nvPr/>
        </p:nvSpPr>
        <p:spPr bwMode="auto">
          <a:xfrm>
            <a:off x="468313" y="476250"/>
            <a:ext cx="6143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2000" b="1">
                <a:solidFill>
                  <a:schemeClr val="accent1"/>
                </a:solidFill>
              </a:rPr>
              <a:t> </a:t>
            </a:r>
            <a:r>
              <a:rPr lang="es-ES" sz="2400" b="1">
                <a:solidFill>
                  <a:schemeClr val="accent1"/>
                </a:solidFill>
              </a:rPr>
              <a:t>RESULTS</a:t>
            </a:r>
            <a:r>
              <a:rPr lang="es-ES" sz="2000" b="1">
                <a:solidFill>
                  <a:schemeClr val="accent1"/>
                </a:solidFill>
              </a:rPr>
              <a:t>: snapshots. </a:t>
            </a:r>
          </a:p>
        </p:txBody>
      </p:sp>
      <p:sp>
        <p:nvSpPr>
          <p:cNvPr id="48132" name="29 Rectángulo"/>
          <p:cNvSpPr>
            <a:spLocks noChangeArrowheads="1"/>
          </p:cNvSpPr>
          <p:nvPr/>
        </p:nvSpPr>
        <p:spPr bwMode="auto">
          <a:xfrm>
            <a:off x="468313" y="1557338"/>
            <a:ext cx="7500937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-"/>
            </a:pPr>
            <a:r>
              <a:rPr lang="en-US" sz="2000" b="1">
                <a:latin typeface="Calibri" pitchFamily="34" charset="0"/>
              </a:rPr>
              <a:t> Nitrate anion interacts more significantly with the ammonium group than with the methyl group of the ethylammonium cation.</a:t>
            </a:r>
          </a:p>
          <a:p>
            <a:pPr algn="just"/>
            <a:endParaRPr lang="en-US" sz="2000" b="1">
              <a:latin typeface="Calibri" pitchFamily="34" charset="0"/>
            </a:endParaRPr>
          </a:p>
          <a:p>
            <a:pPr algn="just">
              <a:buFontTx/>
              <a:buChar char="-"/>
            </a:pPr>
            <a:r>
              <a:rPr lang="en-US" sz="2000" b="1">
                <a:latin typeface="Calibri" pitchFamily="34" charset="0"/>
              </a:rPr>
              <a:t> A given Li</a:t>
            </a:r>
            <a:r>
              <a:rPr lang="en-US" sz="2000" b="1" baseline="30000">
                <a:latin typeface="Calibri" pitchFamily="34" charset="0"/>
              </a:rPr>
              <a:t>+ </a:t>
            </a:r>
            <a:r>
              <a:rPr lang="en-US" sz="2000" b="1">
                <a:latin typeface="Calibri" pitchFamily="34" charset="0"/>
              </a:rPr>
              <a:t>is surrounded by:</a:t>
            </a:r>
          </a:p>
        </p:txBody>
      </p:sp>
      <p:sp>
        <p:nvSpPr>
          <p:cNvPr id="48133" name="27 CuadroTexto"/>
          <p:cNvSpPr txBox="1">
            <a:spLocks noChangeArrowheads="1"/>
          </p:cNvSpPr>
          <p:nvPr/>
        </p:nvSpPr>
        <p:spPr bwMode="auto">
          <a:xfrm>
            <a:off x="682625" y="3151188"/>
            <a:ext cx="3214688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just">
              <a:buFont typeface="Arial" charset="0"/>
              <a:buChar char="•"/>
            </a:pPr>
            <a:r>
              <a:rPr lang="en-US" sz="2000" b="1">
                <a:latin typeface="Calibri" pitchFamily="34" charset="0"/>
              </a:rPr>
              <a:t> A first solvation layer of nitrate anions in two possible conformations.</a:t>
            </a:r>
            <a:endParaRPr lang="es-ES">
              <a:latin typeface="Calibri" pitchFamily="34" charset="0"/>
            </a:endParaRPr>
          </a:p>
        </p:txBody>
      </p:sp>
      <p:sp>
        <p:nvSpPr>
          <p:cNvPr id="31" name="30 Elipse"/>
          <p:cNvSpPr/>
          <p:nvPr/>
        </p:nvSpPr>
        <p:spPr>
          <a:xfrm>
            <a:off x="6000750" y="3614738"/>
            <a:ext cx="1714500" cy="1600200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4275" y="3000375"/>
            <a:ext cx="4006850" cy="3357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0178" name="Line 4"/>
          <p:cNvSpPr>
            <a:spLocks noChangeShapeType="1"/>
          </p:cNvSpPr>
          <p:nvPr/>
        </p:nvSpPr>
        <p:spPr bwMode="auto">
          <a:xfrm>
            <a:off x="511175" y="1047750"/>
            <a:ext cx="6905625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79" name="15 CuadroTexto"/>
          <p:cNvSpPr txBox="1">
            <a:spLocks noChangeArrowheads="1"/>
          </p:cNvSpPr>
          <p:nvPr/>
        </p:nvSpPr>
        <p:spPr bwMode="auto">
          <a:xfrm>
            <a:off x="468313" y="476250"/>
            <a:ext cx="6143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2000" b="1">
                <a:solidFill>
                  <a:schemeClr val="accent1"/>
                </a:solidFill>
              </a:rPr>
              <a:t> </a:t>
            </a:r>
            <a:r>
              <a:rPr lang="es-ES" sz="2400" b="1">
                <a:solidFill>
                  <a:schemeClr val="accent1"/>
                </a:solidFill>
              </a:rPr>
              <a:t>RESULTS</a:t>
            </a:r>
            <a:r>
              <a:rPr lang="es-ES" sz="2000" b="1">
                <a:solidFill>
                  <a:schemeClr val="accent1"/>
                </a:solidFill>
              </a:rPr>
              <a:t>: snapshots. </a:t>
            </a:r>
          </a:p>
        </p:txBody>
      </p:sp>
      <p:sp>
        <p:nvSpPr>
          <p:cNvPr id="50180" name="29 Rectángulo"/>
          <p:cNvSpPr>
            <a:spLocks noChangeArrowheads="1"/>
          </p:cNvSpPr>
          <p:nvPr/>
        </p:nvSpPr>
        <p:spPr bwMode="auto">
          <a:xfrm>
            <a:off x="468313" y="1557338"/>
            <a:ext cx="7500937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-"/>
            </a:pPr>
            <a:r>
              <a:rPr lang="en-US" sz="2000" b="1">
                <a:latin typeface="Calibri" pitchFamily="34" charset="0"/>
              </a:rPr>
              <a:t> Nitrate anion interacts more significantly with the ammonium group than with the methyl group of the ethylammonium cation.</a:t>
            </a:r>
          </a:p>
          <a:p>
            <a:pPr algn="just"/>
            <a:endParaRPr lang="en-US" sz="2000" b="1">
              <a:latin typeface="Calibri" pitchFamily="34" charset="0"/>
            </a:endParaRPr>
          </a:p>
          <a:p>
            <a:pPr algn="just">
              <a:buFontTx/>
              <a:buChar char="-"/>
            </a:pPr>
            <a:r>
              <a:rPr lang="en-US" sz="2000" b="1">
                <a:latin typeface="Calibri" pitchFamily="34" charset="0"/>
              </a:rPr>
              <a:t> A given Li</a:t>
            </a:r>
            <a:r>
              <a:rPr lang="en-US" sz="2000" b="1" baseline="30000">
                <a:latin typeface="Calibri" pitchFamily="34" charset="0"/>
              </a:rPr>
              <a:t>+ </a:t>
            </a:r>
            <a:r>
              <a:rPr lang="en-US" sz="2000" b="1">
                <a:latin typeface="Calibri" pitchFamily="34" charset="0"/>
              </a:rPr>
              <a:t>is surrounded by:</a:t>
            </a:r>
          </a:p>
        </p:txBody>
      </p:sp>
      <p:sp>
        <p:nvSpPr>
          <p:cNvPr id="50181" name="22 Rectángulo"/>
          <p:cNvSpPr>
            <a:spLocks noChangeArrowheads="1"/>
          </p:cNvSpPr>
          <p:nvPr/>
        </p:nvSpPr>
        <p:spPr bwMode="auto">
          <a:xfrm>
            <a:off x="682625" y="4294188"/>
            <a:ext cx="3214688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n-US" sz="2000" b="1">
                <a:latin typeface="Calibri" pitchFamily="34" charset="0"/>
              </a:rPr>
              <a:t> A second layer of both lithium and ethylammonium cations.</a:t>
            </a:r>
            <a:endParaRPr lang="es-ES" sz="2000">
              <a:latin typeface="Calibri" pitchFamily="34" charset="0"/>
            </a:endParaRPr>
          </a:p>
        </p:txBody>
      </p:sp>
      <p:sp>
        <p:nvSpPr>
          <p:cNvPr id="50182" name="27 CuadroTexto"/>
          <p:cNvSpPr txBox="1">
            <a:spLocks noChangeArrowheads="1"/>
          </p:cNvSpPr>
          <p:nvPr/>
        </p:nvSpPr>
        <p:spPr bwMode="auto">
          <a:xfrm>
            <a:off x="682625" y="3151188"/>
            <a:ext cx="3214688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just">
              <a:buFont typeface="Arial" charset="0"/>
              <a:buChar char="•"/>
            </a:pPr>
            <a:r>
              <a:rPr lang="en-US" sz="2000" b="1">
                <a:latin typeface="Calibri" pitchFamily="34" charset="0"/>
              </a:rPr>
              <a:t> A first solvation layer of nitrate anions in two possible conformations.</a:t>
            </a:r>
            <a:endParaRPr lang="es-ES">
              <a:latin typeface="Calibri" pitchFamily="34" charset="0"/>
            </a:endParaRPr>
          </a:p>
        </p:txBody>
      </p:sp>
      <p:sp>
        <p:nvSpPr>
          <p:cNvPr id="31" name="30 Elipse"/>
          <p:cNvSpPr/>
          <p:nvPr/>
        </p:nvSpPr>
        <p:spPr>
          <a:xfrm>
            <a:off x="6000750" y="3614738"/>
            <a:ext cx="1714500" cy="1600200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2" name="31 Elipse"/>
          <p:cNvSpPr/>
          <p:nvPr/>
        </p:nvSpPr>
        <p:spPr>
          <a:xfrm>
            <a:off x="5394325" y="3071813"/>
            <a:ext cx="2892425" cy="2700337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35" name="34 Conector recto"/>
          <p:cNvCxnSpPr/>
          <p:nvPr/>
        </p:nvCxnSpPr>
        <p:spPr>
          <a:xfrm rot="5400000">
            <a:off x="3322638" y="4606925"/>
            <a:ext cx="3500438" cy="158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2 Rectángulo"/>
          <p:cNvSpPr>
            <a:spLocks noChangeArrowheads="1"/>
          </p:cNvSpPr>
          <p:nvPr/>
        </p:nvSpPr>
        <p:spPr bwMode="auto">
          <a:xfrm>
            <a:off x="250825" y="1700213"/>
            <a:ext cx="8393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>
                <a:latin typeface="Calibri" pitchFamily="34" charset="0"/>
              </a:rPr>
              <a:t>ILs currently considered as the most promising electrolytes for electrochemical devices.</a:t>
            </a:r>
            <a:endParaRPr lang="es-ES" sz="2000" b="1">
              <a:latin typeface="Calibri" pitchFamily="34" charset="0"/>
            </a:endParaRPr>
          </a:p>
        </p:txBody>
      </p:sp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3725" y="2781300"/>
            <a:ext cx="3984625" cy="300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79388" y="3644900"/>
            <a:ext cx="4032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i="1" dirty="0" err="1">
                <a:solidFill>
                  <a:srgbClr val="FF0000"/>
                </a:solidFill>
                <a:latin typeface="+mj-lt"/>
                <a:cs typeface="Arial" pitchFamily="34" charset="0"/>
              </a:rPr>
              <a:t>Each</a:t>
            </a:r>
            <a:r>
              <a:rPr lang="es-ES" sz="1600" b="1" i="1" dirty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r>
              <a:rPr lang="es-ES" sz="1600" b="1" i="1" dirty="0" err="1">
                <a:solidFill>
                  <a:srgbClr val="FF0000"/>
                </a:solidFill>
                <a:latin typeface="+mj-lt"/>
                <a:cs typeface="Arial" pitchFamily="34" charset="0"/>
              </a:rPr>
              <a:t>class</a:t>
            </a:r>
            <a:r>
              <a:rPr lang="es-ES" sz="1600" b="1" i="1" dirty="0">
                <a:solidFill>
                  <a:srgbClr val="FF0000"/>
                </a:solidFill>
                <a:latin typeface="+mj-lt"/>
                <a:cs typeface="Arial" pitchFamily="34" charset="0"/>
              </a:rPr>
              <a:t> of IL </a:t>
            </a:r>
            <a:r>
              <a:rPr lang="es-ES" sz="1600" b="1" i="1" dirty="0" err="1">
                <a:solidFill>
                  <a:srgbClr val="FF0000"/>
                </a:solidFill>
                <a:latin typeface="+mj-lt"/>
                <a:cs typeface="Arial" pitchFamily="34" charset="0"/>
              </a:rPr>
              <a:t>traditionally</a:t>
            </a:r>
            <a:r>
              <a:rPr lang="es-ES" sz="1600" b="1" i="1" dirty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r>
              <a:rPr lang="es-ES" sz="1600" b="1" i="1" dirty="0" err="1">
                <a:solidFill>
                  <a:srgbClr val="FF0000"/>
                </a:solidFill>
                <a:latin typeface="+mj-lt"/>
                <a:cs typeface="Arial" pitchFamily="34" charset="0"/>
              </a:rPr>
              <a:t>considered</a:t>
            </a:r>
            <a:r>
              <a:rPr lang="es-ES" sz="1600" b="1" i="1" dirty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r>
              <a:rPr lang="en-US" sz="1600" b="1" i="1" dirty="0">
                <a:solidFill>
                  <a:srgbClr val="FF0000"/>
                </a:solidFill>
                <a:latin typeface="+mj-lt"/>
                <a:cs typeface="Arial" pitchFamily="34" charset="0"/>
              </a:rPr>
              <a:t>suitable for an specific application. </a:t>
            </a:r>
            <a:endParaRPr lang="es-ES" sz="1600" b="1" i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250825" y="1341438"/>
            <a:ext cx="6905625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389" name="6 CuadroTexto"/>
          <p:cNvSpPr txBox="1">
            <a:spLocks noChangeArrowheads="1"/>
          </p:cNvSpPr>
          <p:nvPr/>
        </p:nvSpPr>
        <p:spPr bwMode="auto">
          <a:xfrm>
            <a:off x="250825" y="769938"/>
            <a:ext cx="61436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2000" b="1">
                <a:solidFill>
                  <a:schemeClr val="accent1"/>
                </a:solidFill>
              </a:rPr>
              <a:t> </a:t>
            </a:r>
            <a:r>
              <a:rPr lang="es-ES" sz="2400" b="1">
                <a:solidFill>
                  <a:schemeClr val="accent1"/>
                </a:solidFill>
              </a:rPr>
              <a:t>ELECTROCHEMICAL</a:t>
            </a:r>
            <a:r>
              <a:rPr lang="es-ES" sz="2000" b="1">
                <a:solidFill>
                  <a:schemeClr val="accent1"/>
                </a:solidFill>
              </a:rPr>
              <a:t> </a:t>
            </a:r>
            <a:r>
              <a:rPr lang="es-ES" sz="2400" b="1">
                <a:solidFill>
                  <a:schemeClr val="accent1"/>
                </a:solidFill>
              </a:rPr>
              <a:t>APPLICATIONS</a:t>
            </a:r>
            <a:r>
              <a:rPr lang="es-ES" sz="2000" b="1">
                <a:solidFill>
                  <a:schemeClr val="accent1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Line 4"/>
          <p:cNvSpPr>
            <a:spLocks noChangeShapeType="1"/>
          </p:cNvSpPr>
          <p:nvPr/>
        </p:nvSpPr>
        <p:spPr bwMode="auto">
          <a:xfrm>
            <a:off x="468313" y="1052513"/>
            <a:ext cx="6905625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2226" name="15 CuadroTexto"/>
          <p:cNvSpPr txBox="1">
            <a:spLocks noChangeArrowheads="1"/>
          </p:cNvSpPr>
          <p:nvPr/>
        </p:nvSpPr>
        <p:spPr bwMode="auto">
          <a:xfrm>
            <a:off x="468313" y="476250"/>
            <a:ext cx="6143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2000" b="1">
                <a:solidFill>
                  <a:schemeClr val="accent1"/>
                </a:solidFill>
              </a:rPr>
              <a:t> </a:t>
            </a:r>
            <a:r>
              <a:rPr lang="es-ES" sz="2400" b="1">
                <a:solidFill>
                  <a:schemeClr val="accent1"/>
                </a:solidFill>
              </a:rPr>
              <a:t>RESULTS</a:t>
            </a:r>
            <a:r>
              <a:rPr lang="es-ES" sz="2000" b="1">
                <a:solidFill>
                  <a:schemeClr val="accent1"/>
                </a:solidFill>
              </a:rPr>
              <a:t>: snapshots. </a:t>
            </a:r>
          </a:p>
        </p:txBody>
      </p:sp>
      <p:sp>
        <p:nvSpPr>
          <p:cNvPr id="52227" name="20 Rectángulo"/>
          <p:cNvSpPr>
            <a:spLocks noChangeArrowheads="1"/>
          </p:cNvSpPr>
          <p:nvPr/>
        </p:nvSpPr>
        <p:spPr bwMode="auto">
          <a:xfrm>
            <a:off x="5214938" y="2786063"/>
            <a:ext cx="37147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>
                <a:latin typeface="Calibri" pitchFamily="34" charset="0"/>
              </a:rPr>
              <a:t>- Lithiums are  placed in the polar nanodomains in a solid-like pseudolattice structure, avoiding contacts with the hydrophobic domains of the IL.</a:t>
            </a:r>
            <a:endParaRPr lang="es-ES" sz="2000" b="1">
              <a:latin typeface="Calibri" pitchFamily="34" charset="0"/>
            </a:endParaRPr>
          </a:p>
        </p:txBody>
      </p:sp>
      <p:sp>
        <p:nvSpPr>
          <p:cNvPr id="52228" name="25 CuadroTexto"/>
          <p:cNvSpPr txBox="1">
            <a:spLocks noChangeArrowheads="1"/>
          </p:cNvSpPr>
          <p:nvPr/>
        </p:nvSpPr>
        <p:spPr bwMode="auto">
          <a:xfrm>
            <a:off x="5429250" y="5286375"/>
            <a:ext cx="3571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-"/>
            </a:pPr>
            <a:r>
              <a:rPr lang="es-ES" sz="2000" b="1">
                <a:latin typeface="Calibri" pitchFamily="34" charset="0"/>
              </a:rPr>
              <a:t> Electrostatic interactions. </a:t>
            </a:r>
          </a:p>
          <a:p>
            <a:pPr algn="just">
              <a:buFontTx/>
              <a:buChar char="-"/>
            </a:pPr>
            <a:r>
              <a:rPr lang="es-ES" sz="2000" b="1">
                <a:latin typeface="Calibri" pitchFamily="34" charset="0"/>
              </a:rPr>
              <a:t> Hydrogen bonds. </a:t>
            </a:r>
          </a:p>
          <a:p>
            <a:pPr algn="just">
              <a:buFontTx/>
              <a:buChar char="-"/>
            </a:pPr>
            <a:endParaRPr lang="es-ES" sz="2000" b="1">
              <a:latin typeface="Calibri" pitchFamily="34" charset="0"/>
            </a:endParaRPr>
          </a:p>
        </p:txBody>
      </p:sp>
      <p:sp>
        <p:nvSpPr>
          <p:cNvPr id="52229" name="29 Rectángulo"/>
          <p:cNvSpPr>
            <a:spLocks noChangeArrowheads="1"/>
          </p:cNvSpPr>
          <p:nvPr/>
        </p:nvSpPr>
        <p:spPr bwMode="auto">
          <a:xfrm>
            <a:off x="468313" y="1557338"/>
            <a:ext cx="7500937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-"/>
            </a:pPr>
            <a:r>
              <a:rPr lang="en-US" sz="2000" b="1">
                <a:latin typeface="Calibri" pitchFamily="34" charset="0"/>
              </a:rPr>
              <a:t> Nitrate anion interacts more significantly with the ammonium group than with the methyl group of the ethylammonium cation.</a:t>
            </a:r>
          </a:p>
          <a:p>
            <a:pPr algn="just"/>
            <a:endParaRPr lang="en-US" sz="2000" b="1">
              <a:latin typeface="Calibri" pitchFamily="34" charset="0"/>
            </a:endParaRPr>
          </a:p>
          <a:p>
            <a:pPr algn="just">
              <a:buFontTx/>
              <a:buChar char="-"/>
            </a:pPr>
            <a:r>
              <a:rPr lang="en-US" sz="2000" b="1">
                <a:latin typeface="Calibri" pitchFamily="34" charset="0"/>
              </a:rPr>
              <a:t> A given Li</a:t>
            </a:r>
            <a:r>
              <a:rPr lang="en-US" sz="2000" b="1" baseline="30000">
                <a:latin typeface="Calibri" pitchFamily="34" charset="0"/>
              </a:rPr>
              <a:t>+ </a:t>
            </a:r>
            <a:r>
              <a:rPr lang="en-US" sz="2000" b="1">
                <a:latin typeface="Calibri" pitchFamily="34" charset="0"/>
              </a:rPr>
              <a:t>is surrounded by:</a:t>
            </a:r>
          </a:p>
        </p:txBody>
      </p:sp>
      <p:sp>
        <p:nvSpPr>
          <p:cNvPr id="52230" name="22 Rectángulo"/>
          <p:cNvSpPr>
            <a:spLocks noChangeArrowheads="1"/>
          </p:cNvSpPr>
          <p:nvPr/>
        </p:nvSpPr>
        <p:spPr bwMode="auto">
          <a:xfrm>
            <a:off x="682625" y="4294188"/>
            <a:ext cx="3214688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n-US" sz="2000" b="1">
                <a:latin typeface="Calibri" pitchFamily="34" charset="0"/>
              </a:rPr>
              <a:t> A second layer of both lithium and ethylammonium cations.</a:t>
            </a:r>
            <a:endParaRPr lang="es-ES" sz="2000">
              <a:latin typeface="Calibri" pitchFamily="34" charset="0"/>
            </a:endParaRPr>
          </a:p>
        </p:txBody>
      </p:sp>
      <p:sp>
        <p:nvSpPr>
          <p:cNvPr id="52231" name="27 CuadroTexto"/>
          <p:cNvSpPr txBox="1">
            <a:spLocks noChangeArrowheads="1"/>
          </p:cNvSpPr>
          <p:nvPr/>
        </p:nvSpPr>
        <p:spPr bwMode="auto">
          <a:xfrm>
            <a:off x="682625" y="3151188"/>
            <a:ext cx="3214688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just">
              <a:buFont typeface="Arial" charset="0"/>
              <a:buChar char="•"/>
            </a:pPr>
            <a:r>
              <a:rPr lang="en-US" sz="2000" b="1">
                <a:latin typeface="Calibri" pitchFamily="34" charset="0"/>
              </a:rPr>
              <a:t> A first solvation layer of nitrate anions in two possible conformations.</a:t>
            </a:r>
            <a:endParaRPr lang="es-ES">
              <a:latin typeface="Calibri" pitchFamily="34" charset="0"/>
            </a:endParaRPr>
          </a:p>
        </p:txBody>
      </p:sp>
      <p:sp>
        <p:nvSpPr>
          <p:cNvPr id="33" name="32 Flecha derecha"/>
          <p:cNvSpPr/>
          <p:nvPr/>
        </p:nvSpPr>
        <p:spPr>
          <a:xfrm rot="5400000">
            <a:off x="6786562" y="4643438"/>
            <a:ext cx="714375" cy="28575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35" name="34 Conector recto"/>
          <p:cNvCxnSpPr/>
          <p:nvPr/>
        </p:nvCxnSpPr>
        <p:spPr>
          <a:xfrm rot="5400000">
            <a:off x="3322638" y="4606925"/>
            <a:ext cx="3500438" cy="158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Line 4"/>
          <p:cNvSpPr>
            <a:spLocks noChangeShapeType="1"/>
          </p:cNvSpPr>
          <p:nvPr/>
        </p:nvSpPr>
        <p:spPr bwMode="auto">
          <a:xfrm>
            <a:off x="509588" y="1047750"/>
            <a:ext cx="6905625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4274" name="15 CuadroTexto"/>
          <p:cNvSpPr txBox="1">
            <a:spLocks noChangeArrowheads="1"/>
          </p:cNvSpPr>
          <p:nvPr/>
        </p:nvSpPr>
        <p:spPr bwMode="auto">
          <a:xfrm>
            <a:off x="323850" y="476250"/>
            <a:ext cx="7358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2000" b="1">
                <a:solidFill>
                  <a:schemeClr val="accent1"/>
                </a:solidFill>
              </a:rPr>
              <a:t> </a:t>
            </a:r>
            <a:r>
              <a:rPr lang="es-ES" sz="2400" b="1">
                <a:solidFill>
                  <a:schemeClr val="accent1"/>
                </a:solidFill>
              </a:rPr>
              <a:t>RESULTS</a:t>
            </a:r>
            <a:r>
              <a:rPr lang="es-ES" sz="2000" b="1">
                <a:solidFill>
                  <a:schemeClr val="accent1"/>
                </a:solidFill>
              </a:rPr>
              <a:t>: hydrogen bonds/Coord. Numbers/VACF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125" y="1268413"/>
            <a:ext cx="34321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08088"/>
            <a:ext cx="3157538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4076700"/>
            <a:ext cx="353060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Line 4"/>
          <p:cNvSpPr>
            <a:spLocks noChangeShapeType="1"/>
          </p:cNvSpPr>
          <p:nvPr/>
        </p:nvSpPr>
        <p:spPr bwMode="auto">
          <a:xfrm>
            <a:off x="509588" y="1047750"/>
            <a:ext cx="6905625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6322" name="15 CuadroTexto"/>
          <p:cNvSpPr txBox="1">
            <a:spLocks noChangeArrowheads="1"/>
          </p:cNvSpPr>
          <p:nvPr/>
        </p:nvSpPr>
        <p:spPr bwMode="auto">
          <a:xfrm>
            <a:off x="323850" y="476250"/>
            <a:ext cx="7358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2000" b="1">
                <a:solidFill>
                  <a:schemeClr val="accent1"/>
                </a:solidFill>
              </a:rPr>
              <a:t> </a:t>
            </a:r>
            <a:r>
              <a:rPr lang="es-ES" sz="2400" b="1">
                <a:solidFill>
                  <a:schemeClr val="accent1"/>
                </a:solidFill>
              </a:rPr>
              <a:t>RESULTS</a:t>
            </a:r>
            <a:r>
              <a:rPr lang="es-ES" sz="2000" b="1">
                <a:solidFill>
                  <a:schemeClr val="accent1"/>
                </a:solidFill>
              </a:rPr>
              <a:t>: hydrogen bonds/Coord. Numbers/VACF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125" y="1268413"/>
            <a:ext cx="34321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08088"/>
            <a:ext cx="3157538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4076700"/>
            <a:ext cx="353060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326" name="33 Grupo"/>
          <p:cNvGrpSpPr>
            <a:grpSpLocks/>
          </p:cNvGrpSpPr>
          <p:nvPr/>
        </p:nvGrpSpPr>
        <p:grpSpPr bwMode="auto">
          <a:xfrm>
            <a:off x="179388" y="5013325"/>
            <a:ext cx="4032250" cy="1457325"/>
            <a:chOff x="179512" y="5013176"/>
            <a:chExt cx="4032448" cy="1456941"/>
          </a:xfrm>
        </p:grpSpPr>
        <p:sp>
          <p:nvSpPr>
            <p:cNvPr id="26" name="25 Elipse"/>
            <p:cNvSpPr/>
            <p:nvPr/>
          </p:nvSpPr>
          <p:spPr>
            <a:xfrm>
              <a:off x="3275289" y="5157601"/>
              <a:ext cx="936671" cy="86337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cxnSp>
          <p:nvCxnSpPr>
            <p:cNvPr id="28" name="27 Conector recto de flecha"/>
            <p:cNvCxnSpPr>
              <a:stCxn id="26" idx="2"/>
            </p:cNvCxnSpPr>
            <p:nvPr/>
          </p:nvCxnSpPr>
          <p:spPr>
            <a:xfrm flipH="1" flipV="1">
              <a:off x="1763915" y="5373444"/>
              <a:ext cx="1511374" cy="2158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330" name="28 Rectángulo"/>
            <p:cNvSpPr>
              <a:spLocks noChangeArrowheads="1"/>
            </p:cNvSpPr>
            <p:nvPr/>
          </p:nvSpPr>
          <p:spPr bwMode="auto">
            <a:xfrm>
              <a:off x="179512" y="5013176"/>
              <a:ext cx="1584176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solidFill>
                    <a:srgbClr val="00B0F0"/>
                  </a:solidFill>
                </a:rPr>
                <a:t>Rattling motion of lithium ions</a:t>
              </a:r>
            </a:p>
            <a:p>
              <a:pPr algn="ctr"/>
              <a:r>
                <a:rPr lang="en-US" sz="1400" b="1">
                  <a:solidFill>
                    <a:srgbClr val="00B0F0"/>
                  </a:solidFill>
                </a:rPr>
                <a:t>in  their “cages”  </a:t>
              </a:r>
              <a:endParaRPr lang="es-ES" sz="1400">
                <a:latin typeface="Calibri" pitchFamily="34" charset="0"/>
              </a:endParaRPr>
            </a:p>
          </p:txBody>
        </p:sp>
        <p:pic>
          <p:nvPicPr>
            <p:cNvPr id="56331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3568" y="5733256"/>
              <a:ext cx="749271" cy="7368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56327" name="34 CuadroTexto"/>
          <p:cNvSpPr txBox="1">
            <a:spLocks noChangeArrowheads="1"/>
          </p:cNvSpPr>
          <p:nvPr/>
        </p:nvSpPr>
        <p:spPr bwMode="auto">
          <a:xfrm>
            <a:off x="184150" y="4437063"/>
            <a:ext cx="2227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rgbClr val="FF0000"/>
                </a:solidFill>
                <a:latin typeface="Calibri" pitchFamily="34" charset="0"/>
              </a:rPr>
              <a:t>Collision time: </a:t>
            </a:r>
            <a:r>
              <a:rPr lang="en-US" b="1">
                <a:solidFill>
                  <a:srgbClr val="FF0000"/>
                </a:solidFill>
              </a:rPr>
              <a:t>0.3 ps</a:t>
            </a:r>
            <a:endParaRPr lang="es-E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26 CuadroTexto"/>
          <p:cNvSpPr txBox="1">
            <a:spLocks noChangeArrowheads="1"/>
          </p:cNvSpPr>
          <p:nvPr/>
        </p:nvSpPr>
        <p:spPr bwMode="auto">
          <a:xfrm>
            <a:off x="6443192" y="4797152"/>
            <a:ext cx="2700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latin typeface="Calibri" pitchFamily="34" charset="0"/>
              </a:rPr>
              <a:t>T. Méndez-Morales et al.  JPCB, </a:t>
            </a:r>
            <a:r>
              <a:rPr lang="es-ES" sz="1200" dirty="0" err="1">
                <a:latin typeface="Calibri" pitchFamily="34" charset="0"/>
              </a:rPr>
              <a:t>accepted</a:t>
            </a:r>
            <a:r>
              <a:rPr lang="es-ES" sz="1200" dirty="0">
                <a:latin typeface="Calibri" pitchFamily="34" charset="0"/>
              </a:rPr>
              <a:t> </a:t>
            </a:r>
            <a:r>
              <a:rPr lang="es-ES" sz="1200" dirty="0" err="1">
                <a:latin typeface="Calibri" pitchFamily="34" charset="0"/>
              </a:rPr>
              <a:t>for</a:t>
            </a:r>
            <a:r>
              <a:rPr lang="es-ES" sz="1200" dirty="0">
                <a:latin typeface="Calibri" pitchFamily="34" charset="0"/>
              </a:rPr>
              <a:t> </a:t>
            </a:r>
            <a:r>
              <a:rPr lang="es-ES" sz="1200" dirty="0" err="1">
                <a:latin typeface="Calibri" pitchFamily="34" charset="0"/>
              </a:rPr>
              <a:t>publication</a:t>
            </a:r>
            <a:endParaRPr lang="es-ES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18 CuadroTexto"/>
          <p:cNvSpPr txBox="1">
            <a:spLocks noChangeArrowheads="1"/>
          </p:cNvSpPr>
          <p:nvPr/>
        </p:nvSpPr>
        <p:spPr bwMode="auto">
          <a:xfrm>
            <a:off x="611188" y="1268413"/>
            <a:ext cx="7643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-"/>
            </a:pPr>
            <a:r>
              <a:rPr lang="en-US" sz="2000" b="1">
                <a:latin typeface="Calibri" pitchFamily="34" charset="0"/>
              </a:rPr>
              <a:t>Lithium cations: dispersed in polar environments of PIL-salt solutions    Gradual disruption of the PIL network of hydrogen bonds.</a:t>
            </a:r>
            <a:endParaRPr lang="es-ES" sz="2000" b="1">
              <a:latin typeface="Calibri" pitchFamily="34" charset="0"/>
            </a:endParaRPr>
          </a:p>
        </p:txBody>
      </p:sp>
      <p:sp>
        <p:nvSpPr>
          <p:cNvPr id="60418" name="19 CuadroTexto"/>
          <p:cNvSpPr txBox="1">
            <a:spLocks noChangeArrowheads="1"/>
          </p:cNvSpPr>
          <p:nvPr/>
        </p:nvSpPr>
        <p:spPr bwMode="auto">
          <a:xfrm>
            <a:off x="611188" y="2133600"/>
            <a:ext cx="7643812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>
                <a:latin typeface="Calibri" pitchFamily="34" charset="0"/>
              </a:rPr>
              <a:t>- Solid-like, short-ranged order in the polar regions reminiscent of </a:t>
            </a:r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pseudolattice structures </a:t>
            </a:r>
            <a:r>
              <a:rPr lang="en-US" sz="2000" b="1">
                <a:latin typeface="Calibri" pitchFamily="34" charset="0"/>
              </a:rPr>
              <a:t>in which lithium cations are surrounded by an average of four anions in two different conformations, monodentate and bidentate.</a:t>
            </a:r>
            <a:endParaRPr lang="es-ES" sz="2000" b="1">
              <a:latin typeface="Calibri" pitchFamily="34" charset="0"/>
            </a:endParaRPr>
          </a:p>
        </p:txBody>
      </p:sp>
      <p:pic>
        <p:nvPicPr>
          <p:cNvPr id="6041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501008"/>
            <a:ext cx="40386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20 CuadroTexto"/>
          <p:cNvSpPr txBox="1">
            <a:spLocks noChangeArrowheads="1"/>
          </p:cNvSpPr>
          <p:nvPr/>
        </p:nvSpPr>
        <p:spPr bwMode="auto">
          <a:xfrm>
            <a:off x="646113" y="5661025"/>
            <a:ext cx="78136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>
                <a:latin typeface="Calibri" pitchFamily="34" charset="0"/>
              </a:rPr>
              <a:t>We propose that this is a new solvation mechanism: </a:t>
            </a:r>
            <a:r>
              <a:rPr lang="es-ES">
                <a:solidFill>
                  <a:srgbClr val="FF0000"/>
                </a:solidFill>
                <a:latin typeface="Calibri" pitchFamily="34" charset="0"/>
              </a:rPr>
              <a:t>nanostructured solvation.  Solvation of solid-like clusters in the polar nanorregions of an IL acting like crystallization-nuclei</a:t>
            </a:r>
          </a:p>
        </p:txBody>
      </p:sp>
      <p:sp>
        <p:nvSpPr>
          <p:cNvPr id="60422" name="Line 4"/>
          <p:cNvSpPr>
            <a:spLocks noChangeShapeType="1"/>
          </p:cNvSpPr>
          <p:nvPr/>
        </p:nvSpPr>
        <p:spPr bwMode="auto">
          <a:xfrm>
            <a:off x="547688" y="976313"/>
            <a:ext cx="6905625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0423" name="9 CuadroTexto"/>
          <p:cNvSpPr txBox="1">
            <a:spLocks noChangeArrowheads="1"/>
          </p:cNvSpPr>
          <p:nvPr/>
        </p:nvSpPr>
        <p:spPr bwMode="auto">
          <a:xfrm>
            <a:off x="395288" y="476250"/>
            <a:ext cx="6143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2000" b="1">
                <a:solidFill>
                  <a:schemeClr val="accent1"/>
                </a:solidFill>
              </a:rPr>
              <a:t> </a:t>
            </a:r>
            <a:r>
              <a:rPr lang="es-ES" sz="2400" b="1">
                <a:solidFill>
                  <a:schemeClr val="accent1"/>
                </a:solidFill>
              </a:rPr>
              <a:t>CONCLUSIONS</a:t>
            </a:r>
            <a:r>
              <a:rPr lang="es-ES" sz="2000" b="1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8" name="26 CuadroTexto"/>
          <p:cNvSpPr txBox="1">
            <a:spLocks noChangeArrowheads="1"/>
          </p:cNvSpPr>
          <p:nvPr/>
        </p:nvSpPr>
        <p:spPr bwMode="auto">
          <a:xfrm>
            <a:off x="6372200" y="4077072"/>
            <a:ext cx="25562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latin typeface="Calibri" pitchFamily="34" charset="0"/>
              </a:rPr>
              <a:t>T. Méndez-Morales et al.  JPCB, </a:t>
            </a:r>
            <a:r>
              <a:rPr lang="es-ES" sz="1200" dirty="0" err="1">
                <a:latin typeface="Calibri" pitchFamily="34" charset="0"/>
              </a:rPr>
              <a:t>accepted</a:t>
            </a:r>
            <a:r>
              <a:rPr lang="es-ES" sz="1200" dirty="0">
                <a:latin typeface="Calibri" pitchFamily="34" charset="0"/>
              </a:rPr>
              <a:t> </a:t>
            </a:r>
            <a:r>
              <a:rPr lang="es-ES" sz="1200" dirty="0" err="1">
                <a:latin typeface="Calibri" pitchFamily="34" charset="0"/>
              </a:rPr>
              <a:t>for</a:t>
            </a:r>
            <a:r>
              <a:rPr lang="es-ES" sz="1200" dirty="0">
                <a:latin typeface="Calibri" pitchFamily="34" charset="0"/>
              </a:rPr>
              <a:t> </a:t>
            </a:r>
            <a:r>
              <a:rPr lang="es-ES" sz="1200" dirty="0" err="1">
                <a:latin typeface="Calibri" pitchFamily="34" charset="0"/>
              </a:rPr>
              <a:t>publication</a:t>
            </a:r>
            <a:endParaRPr lang="es-ES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60" name="Group 4"/>
          <p:cNvGrpSpPr>
            <a:grpSpLocks/>
          </p:cNvGrpSpPr>
          <p:nvPr/>
        </p:nvGrpSpPr>
        <p:grpSpPr bwMode="auto">
          <a:xfrm>
            <a:off x="4572000" y="1916832"/>
            <a:ext cx="3832225" cy="1527175"/>
            <a:chOff x="204" y="3294"/>
            <a:chExt cx="2414" cy="962"/>
          </a:xfrm>
        </p:grpSpPr>
        <p:pic>
          <p:nvPicPr>
            <p:cNvPr id="7066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9" y="3322"/>
              <a:ext cx="1189" cy="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0662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4" y="3294"/>
              <a:ext cx="918" cy="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0663" name="4 Grupo"/>
          <p:cNvGrpSpPr>
            <a:grpSpLocks/>
          </p:cNvGrpSpPr>
          <p:nvPr/>
        </p:nvGrpSpPr>
        <p:grpSpPr bwMode="auto">
          <a:xfrm>
            <a:off x="683568" y="2060848"/>
            <a:ext cx="3096344" cy="4581128"/>
            <a:chOff x="14294" y="948514"/>
            <a:chExt cx="3852140" cy="5875184"/>
          </a:xfrm>
        </p:grpSpPr>
        <p:pic>
          <p:nvPicPr>
            <p:cNvPr id="7066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294" y="948514"/>
              <a:ext cx="3852140" cy="290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0665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074" y="3852813"/>
              <a:ext cx="3848360" cy="2970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70671" name="2 Objeto"/>
          <p:cNvGraphicFramePr>
            <a:graphicFrameLocks noChangeAspect="1"/>
          </p:cNvGraphicFramePr>
          <p:nvPr/>
        </p:nvGraphicFramePr>
        <p:xfrm>
          <a:off x="3851920" y="3147972"/>
          <a:ext cx="5292080" cy="3710027"/>
        </p:xfrm>
        <a:graphic>
          <a:graphicData uri="http://schemas.openxmlformats.org/presentationml/2006/ole">
            <p:oleObj spid="_x0000_s70671" name="Graph" r:id="rId7" imgW="4180320" imgH="2930400" progId="Origin50.Graph">
              <p:embed/>
            </p:oleObj>
          </a:graphicData>
        </a:graphic>
      </p:graphicFrame>
      <p:sp>
        <p:nvSpPr>
          <p:cNvPr id="70672" name="Line 4"/>
          <p:cNvSpPr>
            <a:spLocks noChangeShapeType="1"/>
          </p:cNvSpPr>
          <p:nvPr/>
        </p:nvSpPr>
        <p:spPr bwMode="auto">
          <a:xfrm>
            <a:off x="547688" y="976313"/>
            <a:ext cx="6905625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673" name="3 CuadroTexto"/>
          <p:cNvSpPr txBox="1">
            <a:spLocks noChangeArrowheads="1"/>
          </p:cNvSpPr>
          <p:nvPr/>
        </p:nvSpPr>
        <p:spPr bwMode="auto">
          <a:xfrm>
            <a:off x="395288" y="476250"/>
            <a:ext cx="734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2000" b="1">
                <a:solidFill>
                  <a:schemeClr val="accent1"/>
                </a:solidFill>
              </a:rPr>
              <a:t> </a:t>
            </a:r>
            <a:r>
              <a:rPr lang="es-ES" sz="2400" b="1">
                <a:solidFill>
                  <a:schemeClr val="accent1"/>
                </a:solidFill>
              </a:rPr>
              <a:t>WORK IN PROGRESS</a:t>
            </a:r>
            <a:r>
              <a:rPr lang="es-ES" sz="2000" b="1">
                <a:solidFill>
                  <a:schemeClr val="accent1"/>
                </a:solidFill>
              </a:rPr>
              <a:t>: Pseudolattice theory</a:t>
            </a:r>
          </a:p>
        </p:txBody>
      </p:sp>
      <p:sp>
        <p:nvSpPr>
          <p:cNvPr id="11" name="4 CuadroTexto"/>
          <p:cNvSpPr txBox="1">
            <a:spLocks noChangeArrowheads="1"/>
          </p:cNvSpPr>
          <p:nvPr/>
        </p:nvSpPr>
        <p:spPr bwMode="auto">
          <a:xfrm>
            <a:off x="683568" y="1196752"/>
            <a:ext cx="77889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AutoNum type="arabicParenR"/>
            </a:pPr>
            <a:r>
              <a:rPr lang="es-ES" dirty="0" smtClean="0">
                <a:latin typeface="Calibri" pitchFamily="34" charset="0"/>
              </a:rPr>
              <a:t>Li</a:t>
            </a:r>
            <a:r>
              <a:rPr lang="es-ES" baseline="30000" dirty="0">
                <a:latin typeface="Calibri" pitchFamily="34" charset="0"/>
              </a:rPr>
              <a:t>+</a:t>
            </a:r>
            <a:r>
              <a:rPr lang="es-ES" dirty="0">
                <a:latin typeface="Calibri" pitchFamily="34" charset="0"/>
              </a:rPr>
              <a:t> solvation in </a:t>
            </a:r>
            <a:r>
              <a:rPr lang="es-ES" dirty="0" err="1">
                <a:latin typeface="Calibri" pitchFamily="34" charset="0"/>
              </a:rPr>
              <a:t>longer</a:t>
            </a:r>
            <a:r>
              <a:rPr lang="es-ES" dirty="0">
                <a:latin typeface="Calibri" pitchFamily="34" charset="0"/>
              </a:rPr>
              <a:t> </a:t>
            </a:r>
            <a:r>
              <a:rPr lang="es-ES" dirty="0" err="1">
                <a:latin typeface="Calibri" pitchFamily="34" charset="0"/>
              </a:rPr>
              <a:t>chained</a:t>
            </a:r>
            <a:r>
              <a:rPr lang="es-ES" dirty="0">
                <a:latin typeface="Calibri" pitchFamily="34" charset="0"/>
              </a:rPr>
              <a:t> </a:t>
            </a:r>
            <a:r>
              <a:rPr lang="es-ES" dirty="0" err="1">
                <a:latin typeface="Calibri" pitchFamily="34" charset="0"/>
              </a:rPr>
              <a:t>members</a:t>
            </a:r>
            <a:r>
              <a:rPr lang="es-ES" dirty="0">
                <a:latin typeface="Calibri" pitchFamily="34" charset="0"/>
              </a:rPr>
              <a:t> of </a:t>
            </a:r>
            <a:r>
              <a:rPr lang="es-ES" dirty="0" err="1">
                <a:latin typeface="Calibri" pitchFamily="34" charset="0"/>
              </a:rPr>
              <a:t>the</a:t>
            </a:r>
            <a:r>
              <a:rPr lang="es-ES" dirty="0">
                <a:latin typeface="Calibri" pitchFamily="34" charset="0"/>
              </a:rPr>
              <a:t> </a:t>
            </a:r>
            <a:r>
              <a:rPr lang="es-ES" dirty="0" err="1">
                <a:latin typeface="Calibri" pitchFamily="34" charset="0"/>
              </a:rPr>
              <a:t>ethylammonium</a:t>
            </a:r>
            <a:r>
              <a:rPr lang="es-ES" dirty="0">
                <a:latin typeface="Calibri" pitchFamily="34" charset="0"/>
              </a:rPr>
              <a:t> </a:t>
            </a:r>
            <a:r>
              <a:rPr lang="es-ES" dirty="0" err="1">
                <a:latin typeface="Calibri" pitchFamily="34" charset="0"/>
              </a:rPr>
              <a:t>nitrate</a:t>
            </a:r>
            <a:r>
              <a:rPr lang="es-ES" dirty="0">
                <a:latin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</a:rPr>
              <a:t>family</a:t>
            </a:r>
            <a:endParaRPr lang="es-ES" dirty="0" smtClean="0">
              <a:latin typeface="Calibri" pitchFamily="34" charset="0"/>
            </a:endParaRPr>
          </a:p>
          <a:p>
            <a:pPr marL="342900" indent="-342900">
              <a:buAutoNum type="arabicParenR"/>
            </a:pPr>
            <a:r>
              <a:rPr lang="es-ES" dirty="0" err="1" smtClean="0">
                <a:latin typeface="Calibri" pitchFamily="34" charset="0"/>
              </a:rPr>
              <a:t>Extensions</a:t>
            </a:r>
            <a:r>
              <a:rPr lang="es-ES" dirty="0" smtClean="0">
                <a:latin typeface="Calibri" pitchFamily="34" charset="0"/>
              </a:rPr>
              <a:t> of pseudolattice </a:t>
            </a:r>
            <a:r>
              <a:rPr lang="es-ES" dirty="0" err="1" smtClean="0">
                <a:latin typeface="Calibri" pitchFamily="34" charset="0"/>
              </a:rPr>
              <a:t>theory</a:t>
            </a:r>
            <a:endParaRPr lang="es-E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Line 4"/>
          <p:cNvSpPr>
            <a:spLocks noChangeShapeType="1"/>
          </p:cNvSpPr>
          <p:nvPr/>
        </p:nvSpPr>
        <p:spPr bwMode="auto">
          <a:xfrm>
            <a:off x="547688" y="976313"/>
            <a:ext cx="6905625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3490" name="16 CuadroTexto"/>
          <p:cNvSpPr txBox="1">
            <a:spLocks noChangeArrowheads="1"/>
          </p:cNvSpPr>
          <p:nvPr/>
        </p:nvSpPr>
        <p:spPr bwMode="auto">
          <a:xfrm>
            <a:off x="395288" y="476250"/>
            <a:ext cx="6143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2000" b="1">
                <a:solidFill>
                  <a:schemeClr val="accent1"/>
                </a:solidFill>
              </a:rPr>
              <a:t> </a:t>
            </a:r>
            <a:r>
              <a:rPr lang="es-ES" sz="2400" b="1">
                <a:solidFill>
                  <a:schemeClr val="accent1"/>
                </a:solidFill>
              </a:rPr>
              <a:t>ACKNOWLEDGMENTS</a:t>
            </a:r>
            <a:r>
              <a:rPr lang="es-ES" sz="2000" b="1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63491" name="17 Rectángulo"/>
          <p:cNvSpPr>
            <a:spLocks noChangeArrowheads="1"/>
          </p:cNvSpPr>
          <p:nvPr/>
        </p:nvSpPr>
        <p:spPr bwMode="auto">
          <a:xfrm>
            <a:off x="539750" y="1341438"/>
            <a:ext cx="8231188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GB" sz="1600">
                <a:solidFill>
                  <a:srgbClr val="FF0000"/>
                </a:solidFill>
                <a:latin typeface="Calibri" pitchFamily="34" charset="0"/>
              </a:rPr>
              <a:t>Xunta de Galicia (Spain) </a:t>
            </a:r>
            <a:r>
              <a:rPr lang="en-GB" sz="1600">
                <a:latin typeface="Calibri" pitchFamily="34" charset="0"/>
              </a:rPr>
              <a:t>for ﬁnancial support through the research projects of references 10-PXI-103-294 PR, 10-PXIB-206-294 PR and </a:t>
            </a:r>
            <a:r>
              <a:rPr lang="en-US" sz="1600">
                <a:latin typeface="Calibri" pitchFamily="34" charset="0"/>
              </a:rPr>
              <a:t>GPC2013-043, </a:t>
            </a:r>
            <a:r>
              <a:rPr lang="en-GB" sz="1600">
                <a:latin typeface="Calibri" pitchFamily="34" charset="0"/>
              </a:rPr>
              <a:t>partially supported by FEDER.</a:t>
            </a:r>
            <a:r>
              <a:rPr lang="en-US" sz="1600">
                <a:latin typeface="Calibri" pitchFamily="34" charset="0"/>
              </a:rPr>
              <a:t> </a:t>
            </a:r>
          </a:p>
          <a:p>
            <a:pPr algn="just"/>
            <a:endParaRPr lang="en-US" sz="1600">
              <a:latin typeface="Calibri" pitchFamily="34" charset="0"/>
            </a:endParaRPr>
          </a:p>
          <a:p>
            <a:pPr algn="just"/>
            <a:r>
              <a:rPr lang="en-US" sz="1600">
                <a:solidFill>
                  <a:srgbClr val="FF0000"/>
                </a:solidFill>
                <a:latin typeface="Calibri" pitchFamily="34" charset="0"/>
              </a:rPr>
              <a:t>Spanish Ministry of Science and Innovation </a:t>
            </a:r>
            <a:r>
              <a:rPr lang="en-US" sz="1600">
                <a:latin typeface="Calibri" pitchFamily="34" charset="0"/>
              </a:rPr>
              <a:t>(Grant No. FIS2012-33126). </a:t>
            </a:r>
          </a:p>
          <a:p>
            <a:pPr algn="just"/>
            <a:endParaRPr lang="en-US" sz="1600">
              <a:latin typeface="Calibri" pitchFamily="34" charset="0"/>
            </a:endParaRPr>
          </a:p>
          <a:p>
            <a:pPr algn="just"/>
            <a:r>
              <a:rPr lang="en-US" sz="1600">
                <a:solidFill>
                  <a:srgbClr val="FF0000"/>
                </a:solidFill>
                <a:latin typeface="Calibri" pitchFamily="34" charset="0"/>
              </a:rPr>
              <a:t>FIRB-Futuro in Ricerca </a:t>
            </a:r>
            <a:r>
              <a:rPr lang="en-US" sz="1600">
                <a:latin typeface="Calibri" pitchFamily="34" charset="0"/>
              </a:rPr>
              <a:t>(RBFR086BOQ) and PRIN (2009WHPHRH)</a:t>
            </a:r>
          </a:p>
          <a:p>
            <a:pPr algn="just"/>
            <a:endParaRPr lang="en-US" sz="1600">
              <a:latin typeface="Calibri" pitchFamily="34" charset="0"/>
            </a:endParaRPr>
          </a:p>
          <a:p>
            <a:pPr algn="just"/>
            <a:r>
              <a:rPr lang="en-US" sz="1600">
                <a:latin typeface="Calibri" pitchFamily="34" charset="0"/>
              </a:rPr>
              <a:t>T. M.-M. thanks the Spanish ministry of Education for her FPU grant. </a:t>
            </a:r>
          </a:p>
          <a:p>
            <a:pPr algn="just"/>
            <a:endParaRPr lang="en-US" sz="1600">
              <a:latin typeface="Calibri" pitchFamily="34" charset="0"/>
            </a:endParaRPr>
          </a:p>
          <a:p>
            <a:pPr algn="just"/>
            <a:r>
              <a:rPr lang="en-US" sz="1600">
                <a:latin typeface="Calibri" pitchFamily="34" charset="0"/>
              </a:rPr>
              <a:t>Facilities provided by the </a:t>
            </a:r>
            <a:r>
              <a:rPr lang="en-US" sz="1600">
                <a:solidFill>
                  <a:srgbClr val="FF0000"/>
                </a:solidFill>
                <a:latin typeface="Calibri" pitchFamily="34" charset="0"/>
              </a:rPr>
              <a:t>Galician Supercomputing Centre </a:t>
            </a:r>
            <a:r>
              <a:rPr lang="en-US" sz="1600">
                <a:latin typeface="Calibri" pitchFamily="34" charset="0"/>
              </a:rPr>
              <a:t>(CESGA)</a:t>
            </a:r>
            <a:endParaRPr lang="es-ES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1331640" y="1844824"/>
            <a:ext cx="6500858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6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Thank</a:t>
            </a:r>
            <a:r>
              <a:rPr lang="es-ES" sz="6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s-ES" sz="66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you</a:t>
            </a:r>
            <a:r>
              <a:rPr lang="es-ES" sz="6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s-ES" sz="66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very</a:t>
            </a:r>
            <a:r>
              <a:rPr lang="es-ES" sz="6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6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much</a:t>
            </a:r>
            <a:r>
              <a:rPr lang="es-ES" sz="6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s-ES" sz="66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for</a:t>
            </a:r>
            <a:r>
              <a:rPr lang="es-ES" sz="6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s-ES" sz="66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your</a:t>
            </a:r>
            <a:r>
              <a:rPr lang="es-ES" sz="6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6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attention</a:t>
            </a:r>
            <a:r>
              <a:rPr lang="es-ES" sz="6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252536" y="0"/>
            <a:ext cx="828092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…and </a:t>
            </a:r>
            <a:r>
              <a:rPr lang="es-ES" sz="66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visit</a:t>
            </a:r>
            <a:r>
              <a:rPr lang="es-ES" sz="6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 Galicia.</a:t>
            </a:r>
          </a:p>
        </p:txBody>
      </p:sp>
      <p:sp>
        <p:nvSpPr>
          <p:cNvPr id="67586" name="AutoShape 2" descr="data:image/jpeg;base64,/9j/4AAQSkZJRgABAQAAAQABAAD/2wCEAAkGBhQSERUUExQUFRUVFxgXGRgXGBgYHBoVFxcXFhgYHBgYHCYeGBwjGhcUHy8gIycpLCwsGB4xNTAqNSYrLCkBCQoKDgwOGg8PGiwkHCQsKSwsLCwpLCwsKSksLCwpKSwpLCwpKSwsLCkpKSwpLCwpLCwsLCwsLCwpLCwsLCwsLP/AABEIAMIBAwMBIgACEQEDEQH/xAAcAAACAgMBAQAAAAAAAAAAAAADBAIFAAEGBwj/xAA7EAABAwIEAwYFBAIBAwUBAAABAAIRAyEEEjFBUWFxBROBkbHwBiKhwdEUMuHxQnKCI1JiFlOSorJD/8QAGQEAAwEBAQAAAAAAAAAAAAAAAAECAwQF/8QAIxEBAQEBAAICAQQDAAAAAAAAAAERAiExEkEDEzJRcSJhgf/aAAwDAQACEQMRAD8ApDPkZTLDCE14Onv8o7WkCJ81pK5BqR0IN09Q7RkQbc1W5o097IgiJ9ynZoXWayG7F8pSuGx3y5TE+utimG1AToJU/wBmYZiRb7rRcSTwS1URsp06pIAGs3QNRcYM7rb32EIuIJ0m+l9f4QKVMk9ONvqql8JsTpsnXT3CnUwDgJF41TNL98wPO8phzQdyJvx/pZ3u6r4ql1I8NESjVyz78UyWWsLaX9eSVdh7SPJaTpPxwzTrA2ut5DtcIbKvyQdQd9h7haFcga2/CNouDNqEaSFaYb4mrtgCoYA0MO9RKpg+Y4lSzTB3V+/aPMdhgfjQkxUaD/rb1sn/AP1Yw6MefFv5Xn6LT/bM3H3sleIufk6dz/6vZ/7b/MKY+Laf/a//AOp+64WnUm1h6IopTuPZj1U/GK/U6dy34ro/+Y8PwVaYfEte0OaZBXmTzlHym/Ef1dWPZGMdlMPyybwY9FPUkmr5/JdyvQVkrgKvbr2EgOdreHG/O60z4hqW+eoP+U3S+NV+pHoCxcM34hqxm7xxA/1PDlzCKz4uqAwSD1b/AAEsp/qR2cLRC5Gn8av3az6/lP0vjFkDMwidwQfWEZYfy5q+IWiEvgu1KdUfI4ExMaGOiZe4DUgdUaV51GFi0yu0iQ5pHEELE9L4vninSBuDA5iI0800xpMEGQNCN/DVV9KqDpbQxfVOUCddIv8AXYeKeshHxssNSylVq5omPCJ99VHIDYagI0r/AKT76bItHEQPenJLlthrPvT8KJKfsLNmInQz6jw3UqeICq21CDZMipOvmjBKtWGfOfFMUabW6GXE+9LgKmFZzN/wmsP2gN/NTZTlWfd/MCTHLlsdPd0bvBaPUfUW3hIV3gkESZjf+VLDGXb3ud/VZ2K36Hq1LiDFzYb/AMCyxlMS2XETqZkDl13Wh+6JmBtr18lCrhXSOGvLw2RKQb6xmDGusfmyAH5THs9Vuu8uMGAQYG0dSNtlBpnXURHXguiM6mHmR5gePBHa+UjUdtF9veyynWg31VEtKTTwR6dGdbc/7SNCvaQbz7+6apYqQZEgb9VN1UwJ4LT7uiMdIgfz05rHMDTBuPuVqnQuHC4FzxAT+ScFY4EXHIjnyTXZTfkJ3k/SPyVWuqTO4lP4aqMpg2k7bn+1HfpfPsDGslxg/jwS1Pb0RHVSHCePog4ivEj05i6rnfSes3TeHrDLlHjz92W8SIJIuElUrWaeNjHJNuxMtLhGg4zOnHmPJKzzpy+MTa0ETF9ojW2vhKzJ9NPFKUMVIynS/HhbRRfiiQBy+59Z9EfG6PlBq2Nc14yEtyxBBM6BWQx75BcXEa3k69fyqbGUyC0m07bhWLSHMETe0eGiXXqHzbtaqU8xJBFzOgPqsQjlFnZpHAWWJf5Hsec0gWGYtz0TrHmBG9x97eCTwbgbHTffX06rVCpHyk6Gx4fwolOxZite7Rxls8LW08kSnUIhzTpce+CXq1gQIER48SiUsT8pm8XHS26ekecM7W5YsDa8zczb3ZKukfeVlLEgabXTtWqwsGmYaTa1+SUuH7JZVOmb3Wwy2qzJBV6nE2HjqisDTGo5pZzTrxRWPIPX0TENtZFhe6taTst7weXHqqIuI35gfg7J/D4jNEC/CD9AFn0cFfROaRMG8nh74J01xTEiXN0nUZjtBvI4iyHWeSIm5vsLCDoOsRy3UTo7yAsRPQ63Mqd32r0q3uk8P5WByNjsPlfYQCJ5EGRbySwtaF0e2VgxdPvdQfGp5TCieSi2rqE4k7RqCPfL+PJMBwGmhVW0kFHGJEnh7lPAfzkXB5Ty/KgcU4ERpH8pUYhY1x4HyROf5GrOQ4CflJFjx6j6ImApuEtNtHA7HbXdVRqOdA4eCPhMa9rmi5AMa7Hmlebhy+T+JoAEGes8Tb8Jc4MvBc2/LifHkpVMRdpN4kwb/NxnzUX41+rTkMz8s/cypkqrYQqAgwZBU6dWOfEIecyZv5rVRvCYW7I1RxDIMiTFvsj0a4dUaQNNfv5Krawp4Yg2AsIi1ref1UdcxUqGKqkuMnfyTTauVjbyTtPM3hVtTW0pkHSZgRbp63RZMgl8iVMUyTLT9FiicWeB+n4WksPXE03QbNvmgt4CJRquEzNkCD7+XiofpTmF3AxFjYwddbJzDudpGWNtbcuS5/DdXYettuPfgmaDtvfMKOLw4Y7PGvDjvPK+qkKeuhjbpv8AVIsb0WGZlDNWdVIugTzS9M8p/wDUaZeHSCi0Tm1+nmkjibCAJ34z12j7po4ksY4bmPvKPLSJNNt0UNvyIkdfYKVZi8t+kdCJTTsSNRz5arWJwE1bwb8OPRFbVMggxGh/pAqnc6jXohNfBvoqzUuhweLzfK50WgHiZmZix1R62ovcxHEnlYbrnhiA1OCrmAdqBAjidb/XzUXjyvdFxDszxHCBEAW1j6omKphpDQ4GwnhO4BQKLHCCABr/AJCJO43/AKUK9FxcTmHmrkSNhq/dP+YGCIMcDuCoYpzSM7XTJvt0tqgUsMTqQesoowImwPWR6QqybpBB5jRFZhXus1hPvjorns/s9hF2R0JufOytqbQBAAEJ/IsVWD7JJDQ4Fka2F+c+9Eer2WBuSrCVEhCarDggiU8InsimymgarXYa62MKFYmkFvuk8K1WfpAtnCqxNIKLqYVYWq79KsGFCeNJa7tP4l8iJwoRThwme7Ui1O8plI/phwWJ3u1pL4q+TznGVWlhdoY3sfzfRZ2ZUBGp00Ox4KD8OJiAZ35HdZhhBid7eG/Ix6LhldcN9oM+QawDcjYFI941s3gjSND7IVs02jY9fG/UKlxLMri06atP0g+AToorwCAQeo97LTqsdFHD1sttZ9fH1U8ThoGYRHCef5Rzfqp9xplXhCPXrA6H9p1967pCi2/n4I3zAwYI0+n9q5zlI7iakQN9fJFZibA6nw06wkCbdP6THZsF4abNNpvadzCMyq9w6cLUtIgwDeAYki8m26CMGZgz79Fb9zDi7MXGAJ1sLCLBM1KpcIgRrZrR6BX8kKWj2dtP9KzweDAH7rdD9eKK2h0R20iletEEbQowJLtbw1unIz6qOMwlL/8Am55/2DW+jipfpTwRG4U8PoiERp4e+3mrDD4VSp4VPUaUI0SNU6MeyjAKbW+5UwEyqAWjTRYUSwcx5q4hDuyptlZHP34rYKZInmPRZZbKwlMkY5qJHNbJUSqhInwUfBbKiSqTW5WErWZZmTJtYoysQbzdlUOAEE3uIiCP3ciDdGr0Rllgn5h1EweuqrqeII4EfzorDCY4TGh1nidffReZK7kaFe1zF+Nj0Pn4KeNptImLAGCeIOkpWpTvP+JP/wAXaEcdQUxja/8A0w2BaPpsrw1c9kH6+d07g6odYi15nglHEwQdRoeX9QfNQp1IIU1M8UXEU+7fBNjdp/8AE8VtlUkknSPwi4qm2s0XDXDSeO4+irQ97ZFo01/K24uwuphs1Bp91Hv8jjfS46apETP45Jn9EYlxjlv1gaBXhSux7Drd7SDoBgwb77fRWgEagLnPhYOo5nFtWoHWDGwGkjTM4/tifVXVftWpmaBQec0Eiwy7RmEgnfayiwHWt9wUdiCybhzSIMfuBB5gjbqiZOgUniYpNzZiLiNdLRtpsmquKLjqPBrR6BKhg9gKYHuAgDseeaI1LtdyRm1FRDNCl4qAqKQcnE4ll5+SyOajnCyeqpONrc8lDNzWsyosSJUSQomooGomWJlyG49Fo1FAlNNbcVHMol6gXqpU0TMtSh5loOVENmWkPOsQHl9OmS2eEaRbZMVKHy5gJjjzsbe91JvZzpOW8iwJ13i5nkptczKQ/MDeYnXQGN44FedHe3h8WG08pvMxpeNkHGYgOc0HaZdoI2Ee9Fgc2CA2NIO+xhYKbXTPAHbXTlysqngJPeDpwgztwPnISjp1GqsKLCQQ3Q6iRpbSdDvruEnVYWnXTQjgi0qJh61weCaqMY65FiIt5+5VZTaQUxTrkW1B218p4InvT+h6GCpkRZ3AZYO2kGNPOF0zPgVtJwzPfBYHSGwIj9uQvD5mRpFwVy+HgVPniC23Wbp+j8WuY+HFxDTAcHGQ2QY+/grnV9JvLpuzn0yXNY5pyaiRYdOtk/Vp5TEg9J+4CSweKY8ZmOa7mDPnumHPAEmwAk9AgChiD2hhO8YGhxaRJlp14SN44c0Gv2m1tI1R84GgG5J05Fcw34lxQi4IJtLWjXwSDsOzqJp08rnF5mcx2HADh1nVMgrk3/EdbI2zMxP7hpECLbf0sofFZzAEAtzQTEfLuQRYweSWnjqHY5gdlLgHcEw1y887S7UzV3ubOXNYwdAAJnnEqz7F7dDHEOdLD1seIH2VJdmHKWZJDGs+WXD5hLb6j2QmQ8JkLnWw9CzrUqtAzne5VJjPimnTqinIMm/Lrb6BL/FHbfcshv7nWB2HMnQcua89xdTM6d+Olzv5LL523x6afCSefb0ntH4lpsFjJiYuJ31jTmqf4Z+J3Yiu5jjbKSBztpygQuIxeLcaZBk3EHh9OBU+w+0u5qh8kEfWDdviClzz/l8uj6/b8Y9bc5Dc9JYDtYVZtlI1BvrzTJeumXXNZiRqqBeoOKiXq5UYJmWBxQe8W8ypODX4LaDmWkG4XC4sEQATBtJhwNtDEzG3qiVGd9mIGR40zQM4Gt9L7EckKA6lcNqkXE68IBF+O/kl24lhPz5qZGl+Ox9yvIl65d+DPw72wS08yIIHUtkBQza80XDYlzMzmOAad5JJG2Zv5RWtD3TZsagC1x5DwWs/LL7LCP6kt+XSCJjlEEfVSdiASeBjjr9kbFYIPJyEGNNRI/5b8pSDiWG9jtp/Wq1llSsWYNxuI6X6IDgWuvbe5+yi3tB7QHnKBveC4cg3XrASeM7Spv8AmFPKTxuOHh4InIWlXHsiM0zsdNpIOxVbmDw6QQQZJiTA0kJF9VpPLgNPDh0TX64iYO0Rx6/XzV5he138J9rdy9/dnMxwDXMcBcbHNsQZ84Vr8Q9qDEU8tMuY4HQgAOEHWDOqoKmJBDQYsBoAPoNpUsPiXNu0mCSADpCy6vW+FZPtlShVYzKT8pguIO99J4CeChRxY7wuJBDGxyzSdpuYG3ELK+JDmua75h5EE79RxS3ZTm0y5pEx8wcBMCAAdLEfNbjCqbZ5GfwuTXzMgDUxpfbQXiOu3iVcTIBmQBeRfhqI8PJVrsfAhpdBgyTcbn19OCFU7ScbF3A8NJhE4ui2HamPczRxIvoSI93slRiSXawFrv3OgnTkBtbRHweDL3C0xtotWdP0u2TkYxxsywMbEkmb8z5BdB8Jdvl7u6e7X9kz+7ds7WuJ4c1z1Tsmps0DyP2j6LovhbscUXZzBeRFxPhdLwTqc6Q7X7WFFszc6CYnlOw57eSM3tAPzQBbgIkRrHDquQ+IMZmecwb8o0JO9zH0HhKx762ZPtrxz52/Sq7e7UbVMHMbXLdJiBDTteBMnRU1HroVOsZgyDI0uY93S9avpHRVzzOZkFtt2rNjRFvYhI4vDjITuJ+yLSxAc07FBdiYA4EtmeTh9ITJ03wp2vD2sfAOWJny9NV2jnLzKoR39KCLugxwdt6r0YnZacMu4m96GXqLn34qBctYyqcqJKjmW8wTSlm5/X+Vi1I4jzWJ4by/DdoOaZk8eCcpv7wk5g0EZrQdNJHO6RNCmBJebHhA08VmBxYY8FsTB/dbqPRefZK713hqL7Fji6dZ8pvoo944E52wRuCWHyiOBuqul2g5rgXbE2IvHUQTqVZ1sWXkPbMFv+RucpLeB4BZ3j+CHo05Eiw5XHiNjr/CG6nmGU5X+JBm9hzM6StYbFNBlvynQxp5FNsySSMzd5Gg5BZbYPip29mBz4l7QCJDgbN3VnjMJh2hstlkEZ5mDwNo00O/mm8bXDmSSZ3taP8AUm3gk6OAcASwlzXf4m8QZBB81rz+W32WK/E9itkd2dphxA6QTA4KsxDCyM8hxuAeB3IK6BlAuDheQJE7HQ+GnmdbpDvzJa5stP7gbxGuU8AYNvyt53Swo/HgQImND+bKH69xNrA7c+KhiuznNcYmNlqmxoEHOTyiAfELTE6MazyTIkFM9n5r3InX8890j3zZOYvJ4zHmDM+atMFjqLBA7x86zrPT+SmCWILgePM7odIu4D37K6B+DbVaCAbiYdEj+UvR7Kg6EX5/YJ+EW1DBdnValob5xw4LpOwuwTTu4S47+yjdlYbIBA9+R9eKuaAhRaYf6NZVqGm2zdZkj/G3DfomlX9tY1tJlzc6aXNmxf8A2Ud3ObV8TaoaeKykubIaRYXnKLRr434pHGkPPkLHgBy/jRSxDiQ4n5oJ9mPDzCWOIaQ4yHEtHKHTYfRZSYu36VFUAE5dNryg1qanSr/NJE6nbX+1DNubSuhAeHqGCPdt1KpSJb797ID6RkOGuvgjfqD8s8gZQFr8JgHEU814MjeDBAPhIXobivO8DjS2o0gAQQCQALcLe7LvjVm4NuKvll2m5/JRc5Dc/r6KBf7K0jITvFByh3i1J9+4TCfecz9QtKMc/osQHn4xgZSc2Q7NsNAQdTI10RqnZ7u7bUygtcJPI6XAmLmPwqOo6ybw2Oc3MA92V1yJ1JXF8Xa6CjhCMueHZwQ3e8aG3Aa+hUsX2U9jWmlc7g872OovKT7N7SINhmg2k9NLG8gK0rfEmUCWB3MOjjYWuOeiQVpw9ZtizIXCSG/NpwANt5E6FK/rnTsOQECeMaImM7YqVTJORs6NkDz1KTLtinmhaM7RLm3N/wDx1j7JzDdo5IBuOWx3sPFVXZGKBe1jw0tJF9IMQJO/GOl10Nfspoa40yZ1y8Bfj+66zvEPYDWxDSbkA6/9pPSbpHFvlgdBIMTEkgcdNR9kU03OEOdmjQkX2t/CTqvNMwZEGYGxib8r+qOfAw3hMQM2TXM2WzcC0R9TCC/sEl0mb3mYU6IY8tcIaZJAG3LjC6Ps2p3kg/ubrzFzMLfnr6Z9T7cy74Se4/KYB4puh8G1Gme9PhY87rrmU4v9uiPAEC3h91WpU/Z/Yjaf/cXRBkuNracLwmWYTeBfx8069vny89FEe90glQpgJhgQgplATlcp8T1hUnMXNbSO0GYOscfRdQvO+3qxc915GYjWbSUuvKuUB2mXFrW2aHGXcW6eGhQgRoZkkmZ2Ex1k3lSw7B3drw31n+UhSd87XCYg+/qjDbr0ZcevrB9ZQC7a52Rq75PH+dkKlTkjjuqI2MOIBnhbqgvY05p2+nBTrPIPCw+iSJO2hugztB2/A/nVdt2LVJpC5sSPuuFoG3j/AAuv+G3HuieLrdICrn2y7XBB4+SGfclbc9QzLRk0Xe4UcxUioFvVMk+85+/NYhFvL6rEB54XsNNoyjNu6fsgZd5Bi34QqdWYBMc4W7DmuWR3GsLVd0GmnXhdMukydeZ14JFlkdtS/VGEMX2haJ+W8TpzC0TIQx/H4QTRbfa3DgFa0+2KrYOc2te9vYSFJthqOJW+7G2yV8qi/wANiqdR/wC5zXO21aXHhwncHjrso9q4bOG65iP8uRuBy5bXVG9+yOMe46kkgQCeFrc/4U4CRlr77ewrjAdrfuDic2o58Z8APJRxNEVqUgg1acTGjmGI/wCQ+t1WU3abQn7hf6egdmdstcAx2YOIEEmzp0Mq3NTnded4Qk02mZDSRxi06Hay6vAdtNLJeQOEA8rRyunOs8Urz9xcZvfvVQc7y2Wg/nI9nULM/vdWzEa5bzpDE9pMp/ucJ4D3bVEo4lrxmBke+KWz0eUfE1oY506A+cWXm2KqyQ2DmNvDeOOhXaYzFZ2ODdAYII1PsHyK5DHYYk/MRIkTzNxdTOparMbpOyWAkR67pJo19+7otNh1JsPOeHqpiINuN9bbwrANm/Meg9+akzFDXYzYza+k+9FurUzXiGgRHKN0lQpk28ks32e4MXkuQagumRhxBM6f1CE5um/TZUltjvqIXUfCpPdvG2YD6X+y5J1SDyuur+HK3/R0gZp6z/SqI69Lp9RBd7j+UPvPc/lak9PErRk2akcffPVb7/l78VrMOnRQe6Lz6f2mQ3e9FiUn3f7LEE86N1tr4WZCpigSuZ3GhUkBTw4nql6TYKapP15paQ7WwELDvIJM8fLT7qLqsn1U2CUELSdAKFUqweuqHUfc3UO8kDlZBpV6s+/qspvuRxQqhUqRBIBsfungNYHtF1KoHA3abg6EbAhWPadNj295SgBx+dm7Xa+IIlUeKbBBj2EejioE8xP1U4DeBcBOYiCNeHu3krOm7LAEa77wFSVMsX4W6G6tcOM7Wj/LaeG0/lT1DlOHE1BBa5zOXEA/kaouK7ZcbF0EXgSJHn4quFTNYggn7x9FncxIBvv/ACo3PZCyypUnMBvvymb8VKj8QOa/K0BrNRA1ER43VbXw9o98+i3Aby4RvzTmUnSYXFNNwItteSet45WCS7WDHN0h4k2sLbcjH20VdhqhJ+QwWxprAF1LtOrALbWg25i4PO/1RzzlOlxhgD+5pDuNvBaFF37SLdeNwFLD1SYEiRvE+BvBQX13Ryny36cVr5HgY0XQW2F+I4g+ihQaLgzf12Mm97IWIrlwkcIKDScGg8TBHX1Rl/k/Bl8ZXEf8rc/JK1qgseV76kctrQhl5M85/KXa+bFVN+03Pof9UZ1XRfDLwacOkSbGJHjGi5+jhy5waG5nHQASforBrq9ARAbyJBI8FSbjpu7udHZdYudr+9FHb8lVPZbH5mvc88xG0afyr3tDHNqOzCmymGtDYbO254k+Crnftl1J9Ad7yUX1/BCL4Hv7JZ7+Fx09lWzp3vlir5HD0WJk5NxhFwuyxYuWenak/UdVtmp97LaxI0iPT8qbhYdPuFixMgKpufeyG06rSxEMSooUvwtLEyP48fLPRJbDqtLE6UM0NQrtpgmLaeoWLFl17L7I/wCbv9nfdWFPbosWKe1kq7v+tG1/QIzm69PysWJRH2X7OMVWxxCnUMxPD7NWLFr9m1S/f4D7qLv8up9FixWklhBfwPotVxp0PqsWIUHTNz0U8GwFxkA3WLEyeh/B2Hb+nr/K3YaDTK6y4ymbO/2P/wClpYtvpj91cURqukxFMDCWAEuEwNfmWLFh+X6/uNfx/f8ASs7KYDXAIBEOsbj9p2SXaDYq1QLAPfAHUrFiufv/AOIv7P8Aq6dh2m5a3QbDgsWLFzbXXk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67587" name="Picture 4" descr="http://escapadasromanticas.info/wp-content/uploads/2013/09/EscapadasGali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268413"/>
            <a:ext cx="17287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6" descr="http://us.123rf.com/400wm/400/400/lansbricae/lansbricae1201/lansbricae120100001/11867086-roman-wall-of-lugo-world-heritage-s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196975"/>
            <a:ext cx="16319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2481263"/>
            <a:ext cx="21605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12" descr="http://reservas.siron.es/admin/File.aspx?lang=SP&amp;Fil_ID=252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2781300"/>
            <a:ext cx="194468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14" descr="http://www.hola.com/imagenes/viajes/2012071959858/mejores-playas-galicia/0-210-922/a_Playa-de-San-Marti%C3%B1o-isl-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000" y="4437063"/>
            <a:ext cx="20653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16" descr="http://upload.wikimedia.org/wikipedia/commons/1/17/Castro_de_Santa_Trega_(Galicia,_Espa%C3%B1a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113" y="5300663"/>
            <a:ext cx="17287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3" name="Picture 18" descr="http://www.buscadestinos.com/images/imgcircuitos/DHRY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1250" y="5300663"/>
            <a:ext cx="20161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4" name="Picture 20" descr="http://mimateconpaula.blogs.elle.es/files/2013/07/JMB0800767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2636838"/>
            <a:ext cx="25908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5" name="AutoShape 22" descr="http://upload.wikimedia.org/wikipedia/commons/9/9e/Localizaci%C3%B3n_de_Galicia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67596" name="AutoShape 24" descr="http://upload.wikimedia.org/wikipedia/commons/9/9e/Localizaci%C3%B3n_de_Galicia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67597" name="Picture 26" descr="Ubicación de Galici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1575" y="0"/>
            <a:ext cx="16224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8" name="Picture 28" descr="http://www.ioviaggiblog.it/wp-content/uploads/2011/05/torre-hercules-coruna-vacanze-in-spagna-guida-viaggi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80063" y="1268413"/>
            <a:ext cx="17287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9" name="Picture 30" descr="http://eblogdepedro.files.wordpress.com/2010/08/caminos-general-overview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00788" y="3963988"/>
            <a:ext cx="2808287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00" name="Picture 3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47113" y="3213100"/>
            <a:ext cx="4857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01" name="Picture 37" descr="https://encrypted-tbn1.gstatic.com/images?q=tbn:ANd9GcSF56oZGMSaYNzo6AE70ht2EvKF7-7w-XRrQWlm0ssAe7mb3XJjYcyU2-p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99513" y="3573463"/>
            <a:ext cx="28733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2500313"/>
            <a:ext cx="165576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15888"/>
            <a:ext cx="1392238" cy="90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8611" name="Picture 11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71438"/>
            <a:ext cx="1046162" cy="981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8612" name="Rectangle 1"/>
          <p:cNvSpPr>
            <a:spLocks noChangeArrowheads="1"/>
          </p:cNvSpPr>
          <p:nvPr/>
        </p:nvSpPr>
        <p:spPr bwMode="auto">
          <a:xfrm>
            <a:off x="539750" y="5837238"/>
            <a:ext cx="84248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s-ES" sz="900" baseline="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s-ES" sz="9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Grupo de Nanomateriais e Materia Branda, Departamento de Física da Materia Condensada, Universidade de Santiago de Compostela, Campus Vida s/n E-15782, Santiago de Compostela, Spain </a:t>
            </a:r>
            <a:endParaRPr lang="es-ES" sz="9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n-US" sz="900" baseline="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en-US" sz="9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LITEN, CEA-Grenoble, 17 rue des Martyrs, BP166, F-38054, Grenoble, Cedex 9, France </a:t>
            </a:r>
            <a:endParaRPr lang="es-ES" sz="9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n-US" sz="9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900" baseline="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s-ES" sz="9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Mesturas Group Facultade de Ciencias, Universidade da Coruña, Campus A Zapateira s/n E-15008, A Coruña, Spain </a:t>
            </a:r>
            <a:endParaRPr lang="es-ES" sz="9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sz="900" baseline="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 </a:t>
            </a:r>
            <a:r>
              <a:rPr lang="es-ES" sz="9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Dipartimento di Chimica, Università della Sapineza. P. le Aldo Moro 5 Roma, IT 00185, Italy</a:t>
            </a:r>
            <a:endParaRPr lang="es-ES" sz="9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sz="900" baseline="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lang="es-ES" sz="9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Istituto Struttura della Materia, Consiglio Nazionale delle Ricerche, Area della Ricerca di Tor Vergata, Via del Fosso del Cavaliere 100, I-00133 Rome, Italy</a:t>
            </a:r>
            <a:endParaRPr lang="es-ES" sz="9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8613" name="11 Rectángulo"/>
          <p:cNvSpPr>
            <a:spLocks noChangeArrowheads="1"/>
          </p:cNvSpPr>
          <p:nvPr/>
        </p:nvSpPr>
        <p:spPr bwMode="auto">
          <a:xfrm>
            <a:off x="1058863" y="5230813"/>
            <a:ext cx="7566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b="1" u="sng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Luis M. Varela</a:t>
            </a:r>
            <a:r>
              <a:rPr lang="es-ES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es-ES" b="1" baseline="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s-ES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Trinidad Méndez-Morales</a:t>
            </a:r>
            <a:r>
              <a:rPr lang="es-ES" b="1" baseline="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s-ES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Jesús Carrete,</a:t>
            </a:r>
            <a:r>
              <a:rPr lang="es-ES" b="1" baseline="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a,b</a:t>
            </a:r>
            <a:r>
              <a:rPr lang="es-ES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Óscar Cabeza,</a:t>
            </a:r>
            <a:r>
              <a:rPr lang="es-ES" b="1" baseline="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s-ES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Olga Russina,</a:t>
            </a:r>
            <a:r>
              <a:rPr lang="es-ES" b="1" baseline="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es-ES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Alessandro Triolo,</a:t>
            </a:r>
            <a:r>
              <a:rPr lang="es-ES" b="1" baseline="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lang="es-ES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Luis J. Gallego</a:t>
            </a:r>
            <a:r>
              <a:rPr lang="es-ES" b="1" baseline="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</a:p>
        </p:txBody>
      </p:sp>
      <p:pic>
        <p:nvPicPr>
          <p:cNvPr id="6861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1635125"/>
            <a:ext cx="21447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9" descr="logo 2 blue 72dp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8175" y="260350"/>
            <a:ext cx="20081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25" y="1712913"/>
            <a:ext cx="2162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7" name="17 CuadroTexto"/>
          <p:cNvSpPr txBox="1">
            <a:spLocks noChangeArrowheads="1"/>
          </p:cNvSpPr>
          <p:nvPr/>
        </p:nvSpPr>
        <p:spPr bwMode="auto">
          <a:xfrm>
            <a:off x="2843213" y="4221163"/>
            <a:ext cx="3384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latin typeface="Calibri" pitchFamily="34" charset="0"/>
              </a:rPr>
              <a:t>COST EXIL Meeting</a:t>
            </a:r>
          </a:p>
          <a:p>
            <a:pPr algn="ctr"/>
            <a:r>
              <a:rPr lang="es-ES">
                <a:latin typeface="Calibri" pitchFamily="34" charset="0"/>
              </a:rPr>
              <a:t>Dresden, November 25</a:t>
            </a:r>
            <a:r>
              <a:rPr lang="es-ES" baseline="30000">
                <a:latin typeface="Calibri" pitchFamily="34" charset="0"/>
              </a:rPr>
              <a:t>th</a:t>
            </a:r>
            <a:r>
              <a:rPr lang="es-ES">
                <a:latin typeface="Calibri" pitchFamily="34" charset="0"/>
              </a:rPr>
              <a:t> 2013 </a:t>
            </a:r>
          </a:p>
        </p:txBody>
      </p:sp>
      <p:pic>
        <p:nvPicPr>
          <p:cNvPr id="68618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575" y="1563688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9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38" y="1635125"/>
            <a:ext cx="946150" cy="79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8620" name="21 CuadroTexto"/>
          <p:cNvSpPr txBox="1">
            <a:spLocks noChangeArrowheads="1"/>
          </p:cNvSpPr>
          <p:nvPr/>
        </p:nvSpPr>
        <p:spPr bwMode="auto">
          <a:xfrm>
            <a:off x="684213" y="3573463"/>
            <a:ext cx="8064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>
                <a:latin typeface="Calibri" pitchFamily="34" charset="0"/>
              </a:rPr>
              <a:t>LITHIUM SOLVATION IN PROTIC IONIC LIQUIDS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570163"/>
            <a:ext cx="5761037" cy="3738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17 Rectángulo"/>
          <p:cNvSpPr/>
          <p:nvPr/>
        </p:nvSpPr>
        <p:spPr>
          <a:xfrm>
            <a:off x="611188" y="4017963"/>
            <a:ext cx="4857750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7411" name="25 CuadroTexto"/>
          <p:cNvSpPr txBox="1">
            <a:spLocks noChangeArrowheads="1"/>
          </p:cNvSpPr>
          <p:nvPr/>
        </p:nvSpPr>
        <p:spPr bwMode="auto">
          <a:xfrm>
            <a:off x="468313" y="1700213"/>
            <a:ext cx="2244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rgbClr val="FF0000"/>
                </a:solidFill>
                <a:latin typeface="Calibri" pitchFamily="34" charset="0"/>
              </a:rPr>
              <a:t>NOTWITHSTANDING…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250825" y="1341438"/>
            <a:ext cx="6905625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13" name="29 CuadroTexto"/>
          <p:cNvSpPr txBox="1">
            <a:spLocks noChangeArrowheads="1"/>
          </p:cNvSpPr>
          <p:nvPr/>
        </p:nvSpPr>
        <p:spPr bwMode="auto">
          <a:xfrm>
            <a:off x="250825" y="769938"/>
            <a:ext cx="61436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2000" b="1">
                <a:solidFill>
                  <a:schemeClr val="accent1"/>
                </a:solidFill>
              </a:rPr>
              <a:t> </a:t>
            </a:r>
            <a:r>
              <a:rPr lang="es-ES" sz="2400" b="1">
                <a:solidFill>
                  <a:schemeClr val="accent1"/>
                </a:solidFill>
              </a:rPr>
              <a:t>ELECTROCHEMICAL</a:t>
            </a:r>
            <a:r>
              <a:rPr lang="es-ES" sz="2000" b="1">
                <a:solidFill>
                  <a:schemeClr val="accent1"/>
                </a:solidFill>
              </a:rPr>
              <a:t> </a:t>
            </a:r>
            <a:r>
              <a:rPr lang="es-ES" sz="2400" b="1">
                <a:solidFill>
                  <a:schemeClr val="accent1"/>
                </a:solidFill>
              </a:rPr>
              <a:t>APPLICATIONS</a:t>
            </a:r>
            <a:r>
              <a:rPr lang="es-ES" sz="2000" b="1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17414" name="10 CuadroTexto"/>
          <p:cNvSpPr txBox="1">
            <a:spLocks noChangeArrowheads="1"/>
          </p:cNvSpPr>
          <p:nvPr/>
        </p:nvSpPr>
        <p:spPr bwMode="auto">
          <a:xfrm>
            <a:off x="6804025" y="3573463"/>
            <a:ext cx="187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Calibri" pitchFamily="34" charset="0"/>
              </a:rPr>
              <a:t>PILs:</a:t>
            </a:r>
          </a:p>
          <a:p>
            <a:r>
              <a:rPr lang="es-ES">
                <a:latin typeface="Calibri" pitchFamily="34" charset="0"/>
              </a:rPr>
              <a:t>   -Cheaper</a:t>
            </a:r>
          </a:p>
          <a:p>
            <a:r>
              <a:rPr lang="es-ES">
                <a:latin typeface="Calibri" pitchFamily="34" charset="0"/>
              </a:rPr>
              <a:t>   -Easier synthesis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4 CuadroTexto"/>
          <p:cNvSpPr txBox="1">
            <a:spLocks noChangeArrowheads="1"/>
          </p:cNvSpPr>
          <p:nvPr/>
        </p:nvSpPr>
        <p:spPr bwMode="auto">
          <a:xfrm>
            <a:off x="250825" y="1844675"/>
            <a:ext cx="8108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Calibri" pitchFamily="34" charset="0"/>
              </a:rPr>
              <a:t>SOLUTIONS OF ELECTROCHEMICALLY RELEVANT SALTS IN PILS MUST BE CONSIDERED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2420938"/>
            <a:ext cx="2214562" cy="224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59" name="AutoShape 2" descr="data:image/jpeg;base64,/9j/4AAQSkZJRgABAQAAAQABAAD/2wCEAAkGBhIQEBMUEhQUFRUWFRQYGBgVFxQUGxYVFRwYFhQZFxkXHSYfGBklGRQXHzIgIycpLCwtFR4xNTAqNSYrLCkBCQoKDgwOGg8PGjIlHyQvLDQqKS4vLCosLC0uLCwsLDItNS8pLCwqLyw0LC0pLCwtLCwqLCwsLCwpLC0sKSosLP/AABEIAJwAyAMBIgACEQEDEQH/xAAbAAACAwEBAQAAAAAAAAAAAAAABAMFBgECB//EADoQAAEDAQQFCQcFAQEBAQAAAAEAAgMRBAUSIQYxQVGRExUiM2FicXLBMlOBkqGx0RRCUvDxI+Gygv/EABsBAAIDAQEBAAAAAAAAAAAAAAAFAwQGAgEH/8QAMBEAAgICAAQEBAYCAwAAAAAAAQIAAwQRBRIhMUFRYYETInGRIzKhwdHwBrEU4fH/2gAMAwEAAhEDEQA/APnl23bE6GMmNpJaCTTxTPNMPu2cEXT1EXlHqm0QinNMPu2cEc0w+7ZwTaEQinNMPu2cEc0w+7ZwTaEQinNMPu2cEc0w+7ZwTaEQinNMPu2cEc0w+7ZwVtY7pllzYw03nIcSnHaLzDazifwq75VKHTMNyZaLGGwJneaYfds4I5ph92zgrO1XdJF7bSBvGY47EupldWG1O5GylTpopzTD7tnBHNMPu2cE7HGXEBoJJ1AAkngrePQ+1kV5IjzEA8Fy9qJ+YyB7kr/MdTN80w+7ZwRzTD7tnBWltuyWE0kY5vjq46ksulYMNgztXVhtTuKc0w+7ZwRzTD7tnBOMaSaAEncM06y45yK8mR40H3K5e1E/MQJKqM3YSm5ph92zgjmmH3bOCs57vlj9phA36x9EuuldWG1O54ylehEU5ph92zgjmmH3bOCbQupzFOaYfds4I5ph92zgm0IhKy8LtibFIRG0ENJBA2oTN59RJ5ChEJy6eoi8o9U2lLp6iLyj1TaIQQhCIQQhNWS65ZfYYSN+ocSuWdUG2Op0qljoRVaXRXRvlv8ApIOj+0fyptPYlYdFZMQxlrW1zpVxA20G0/FfSLoslmLQyN9SABhd0TlublX4JVl5PxV5KGGz3P8AE9s+JQOYoT/r3nW3MWtHRoPBJWiy0VpPZyz2SW+BP21JF8xOTte/f+CszkY7Unf3lfF4rz2BHGiftKO1WYZqmOiGN1QcDTspU17Ny1cUGN/YPutHHo+cGLs1KfHvvXYp949vuTQVhv8AaYy57D+jqY2tLjrc9uJ1NwOVB4K4i0kGqVlO8yv/AMn0KltVloqi1QrmvNsY7JkAxca8aZPfxltbbPHKz9r2OHiCsFNoZM6cshaSzI4jqaDsO89i0V3WhzH0zwH2sq07QN60tn0js8bQ0RSePQ/OaZ4+RysTzAREeFZONkEU9V1/feUV36NNs7aBme12RJ/CZdZ2nVr3HWrdt8wS5A4Sdjxh4HUUnbYqHJVcjH5vnVtmRvxDLxH1aOnlrX2lLabMs1e9yg1cwUduG3w3FbCY1Ff7VVVqaoMXIeptgzXUsmVUN9j2MwaE5e0GGU01Hpcdf1CTWzrcOgYeMS2Ia3KnwghCF3I4refUSeQoRefUSeQoRCcunqIvKPVNpS6eoi8o9U2iEEIXqNmIgDWSBxyXhOus9A2Zf6L6O8ueUeOgDkP5Eb+xfQY7mLWjo0GzJLXFA2NrGjU0AcP79VpNINJI7PEyjHSySu5OKKPDie+hcRV2TWhoJLjkAFkWJz7HJbQHYS07Gr5VmZtFkoqu0QUTNo0hc1z2zwOidyckjaPZK2RsQxPAe3U4DYddcksLfHI1hq0Oexjwwubio9ocMq1ORVBK7E6nt5y7jXb6GWt030ZP+chq4DouP7gNh7e3apJYHPcGsFXE5fDf2LNyPLXBw1gghbrRxzT/ANDt1eH+1TOr8bSNM7xzAVL0dOgb9CPKRWe4CwZuNezL/wBXp9rmj1PJG53SH5+q7Lp3A+K0vwvBs0mBzTQFw5TkmvZnQsLg7PuEa1Dar2gdI6ISxmRtcTcbajD7Vc8qbd21X3xVpH4cX5S2A8wYk+e4vLa8daih2j8KvfHjdQfFcNsZI0SRuDm1OY7DQg8ExdZ2naarN21/CYxxwnLaypub8y9I3Dcpw1w5JS0WSi0l9aSR2azB2F0jnOZHHGymKSV+TWiuQ1EknIAErJOviblWstFnEfKEhjo5OWbiAxYX0a3CSK0OYNKVVi/E+GFett7Hp+kupe/N1ilps692K8iP+bzUftJ2dngk7Pf0U0cLi5kbpmhzY3PbizJAoP3Zg6go7Suq+dDoiMLcevNpNb+x8jLVz8j4qutLlZQ3fJJG1wpQiutVt4WKRgq4ZbxnRcrWwOyJT4ZkY2Oi4z2DmHQ/X3mWv53Tb5T98lWKe22jlHl2zZ4DUoFscdOSpVMgyXFlrMO0EIQp5Xit59RJ5ChF59RJ5ChEJy6eoi8o9U2lLp6iLyj1TaIQUtleBIwnY5p+oUSFyw2CJ6p0QZ9RsVoolL/nLJrLaaOcyF0wkDQXFrJmBuMNGZALRWmdCVU3FemOMVPSbkfQ/FXLbWsQ9TUWnfqD9D0jh6BaAyxK26RfqWyNs7S+LkJ8chbI0Y8BEbIw4DG6tScshRR2Cys5GBxjbyghhGItGIUY0UrSuWpWMlrrrKTntC9VtLyINCS0YxB6xe0uWquG10jA3ZfhZmxWcyP7ozPoFYGUxuqPiFItvw2Eq8bxWyKgtf5l6/X0nbw0XdJAQ17Wy8tM7FnhfBNNy7o3ZVyIa4HY5vaV5N1T/qmyPc1zWzTvAxvoWTB4AEWEMa4BwBOZcamuebkd6tO0fHJSRudKcLAXHsz47B8UxOYzDQmDsybl2jDr5a6xWSFrGYI20GdA0b6k/dFhnotPYNHTGMcmbjsGeH8lZ2/bEYZMQ9lx4O2j1VPJxbOXnaPeAo1Zau3oX1r2/wDYppGXubZ5WNdIbPO2Usbm57MLmPwg63APqBtovA0idPLG2Bj8FSZXyRyRgNAyY3HQueXU3gAL2y1ofaqqkugoDDet69/70miGIebcqrgswbY7NjYA9sYHSaMTSC7eKhe7S5TzTqGzWcyvpsGZKn3sl29YzorFS7PhNNcl+RiJkUgwkAAOOo137tabtsIWZtUKcui8SQY3GtPZPZtCs15HOujMpxnhitW2RV9SP3mO0rukQyBzBRr65DY7WePoVRLaabOHIt34xTga/RYtP8Fy9I34Rfw202UAt4dIIQhXYxit59RJ5ChF59RJ5ChEJy6eoi8o9U2lLp6iLyj1TaIQQhCISSz2l0bsTTQ/cbitNdV5GeoAo4Cp3bsll44y4gAVJIAG8nIL7HodoIyzxhzqOlIGInOnY3sS/MoW0aA+aSJnPjnSjfpMoYJf4O4JizXI9+byGjsIJ+mQW6tdiAVFa7PQ1GRSG/GdB0PWQP8A5DfWdOgA9O8V5NsbcLRQD+5naUr+nMhy1b/wuySEmm0n/VpdH7va456gNSXVozOEHc+cbi8CsWKd77TPc0gDV6qB0DmGrSWne0kfZazSJ9ns9MckceLUHvYyvhiIqqK0luWY6WrMdLblvyzyXVi20WcrfeFWQXPzT3d+l8rCGznG3+X7h4/yH18VbW1zJG7HNcPEELIWqNM3LbyA6M7M29g2hMqslmXTdZS4vhgUnJq6Fe/8yG33bgPQOVaUP5Spssv8StzdFxB4D369YB1D4b01a7CApP8AhuRz9hKVHGcxKQWUH1P/AFqYay3A9+b3NaOwhx+mQVoLOyNuFooPqe0naUza7PQ1GRVfLaN+tKsiuxW6npLOJxZs1/h2dD5DtFbUq+OTDI09v+pq0SJJjcTwPipKxoTSrUHrZG7EEfeUek95GWXCKhrK0qKVJ1nw2KmWsva7hIO8NR9PBZRwprWowLUeoKvhM4+CMNQi9vAziEITCRRW8+ok8hQi8+ok8hQiE5dPUReUeqbSl09RF5R6ptEIIQhEJdaGxB1tirqGJ3xAyX0/SW9LQyKAWV4ZI+0RtGIAtcKPdgfua4tDSRmK1XyC6rdyEzJP4nPw1O+i+qx2iOZsbjRwa4SMNTk4AgHLXk45dqXX2Gq3m8CIpybTTcGPYiJHTYvfaJMsIbZA2OVwZyUsnLNma7C0uc4OZQtaCThyFM1AzSCWdkTmQ5OkkZJ06YDHjaSMQBpVoOYBzpSpTtpuizudI/Bhe97Huexz2OxxgtY4OaQWuDXOFRrDjVQxQRwMLYwWtLnOoXOdm7Nxq4k5nP4kqlfejD1i/Jya2XeusglNJB4FXV324szCStV1O5DlKdKuKm3Bq/8AUlZ7WkV9TqQ3YzU8JT4uEo8RueboDJ5rbLMxkkptUkVXta8siYG8lG3FWjcJxUGsurmqZ8ULZ7IyzuOBslvaP3CN+AYmtqAMLXH2dWxWNsumKSQyVlje4APdDK+LGBkA/Dkcsq6+1eRYIWclgaGiEPDACaDGKP8AEkbTtU4u2xYk7Ph4DpqXq8dgZHFDIxpEkvKmvtYGx0FBlRuXb8V27j/3YNhND4FE8q9XXZy4l+7IeOtc82hzH+Ixyat4jr5giavSa9Jo7I39PJyUrp7OxryA4DlJGtNQdbc6HsqqmTTZ7pJXkBuCzwh8L3tYI7SZ5IpAXUJOQFKVLm4cINU4Xsla0PFQHseBnk+MhzTkdjgCorZdVnke97mdN/J4nNc9jqwmsTgWkUc06iM8tqeplKUAM+frljk5XiTdIJZmNcyEE8s6OTpOaAGiuJuNodQgjWBTtqCorwfQpuKzshDgyoxOLzVzn1cQA41cSamlTxU8dycqzG8HP2c6Zb0tv1a2kEgxMlK8xLAOg76mallrkFYWSxYGku9o/Qbk827Wwklor2nMjwS88yoWFgeXU31HE6swctPuD3lfagshe7KSu7QDx1/ULWWl6yl8PrMewAf3inHCtiz2k2ePwBvziSEIWiiCK3n1EnkKEXn1EnkKEQnLp6iLyj1TaUunqIvKPVNohBCEIhBXmjt4WlmUbS9ldRyAO2jti5o1o/8AqHYnewD8x3eG9fRoLjwsFG0aNwoPgkfEc9F3UF5j4+k7ONXYv43bylOy3vI6TcPgQ77K7uFtme4F0mJ+xjhgFfA+0UpPY6KqtNnSWjKAbmI3CrgmGx2u9+p2Jv7Y8FYm9brMbi6PNu7a38hT3Rfjq8nIa/xcfsd/YU7K8uIDRUnUAmF1i3DcW3ZGRwrI1re/DwImY/VLw+0rVv0SDiHSE13NNBnv3qF9yMjNWtHxGL7qs2OyjfLHCf5DUoBesg+0qLo0fmtRqAWx7XuGX/5r7RV9LYmxDAzUNSngvZ1MOqmz8diStVoJOEazt3D8pdfYHAQDRHfcnGYczTIfliM78Jy17gozbHbW/UK5s9zEtqGmm9LWix0QtrJKd2Dh5D7deviQdSS432V7hyzyHbGuGFpPjnXiFp7VTYvn9qs6Zue/HRERvJLDkCf2nZ8E4xcteXkInl/CErpLYw7dx4n3l1bWrNXj0T4rQWqZY3Sq9OTwtABcanPYN9Nq5es3OFXvM5wy/wCFnId9Ou/pqK3hbwxtTr2Defwsw5xJJOZOZ8V6mnc81can+6twXhP8XGFC+s1mXlG9unQDtBCEK3KcVvPqJPIUIvPqJPIUIhOXT1EXlHqm0pdPUReUeqbRCCELoNF4ek9E+oaOWURRsbuAr46z9Vrr60iistmDyHPLi2NkbAC6SR+TWNByqd5yABKx132nIUUOkkjqWeZrXP8A087ZXNaKuLML43Fo/cRjxU7CsXjXtXe2xvm/v69pdyajvcn58lMzY7RZnQGTFyZEjJ2lzRUsc5gGB1KkVFDQ5pCy3xHPFFJVrDK0Oaxzm4qEkDKuerYpWaTieWNtna57KkyvcyRjWNA6IGICry6mWdADVVOj9hZ+jspfG3lGRNAL2NxtoXEUJFW6/quPhKF5mXlPToPfz9pJjA76Rm0ZGo2LZaKODhyh1nLhr+v2WLtLloNFLzDoiBrY9zT8P9VzFPKwY+Erf5CqrXVaR1BP+pe2nTezFlrNH1shIkbRoc4DLEzOjmkgiu9pCitlviMhi5SPlAKlmJuIDXm2taUWavnRmSaCcMcxsz5bSWkk4XQWhzS+N+XYHdjmjeVHabpnNrEjsBY20vkyeGgse1zOqEecgDhVznHFTLscXOjjZMzl9ldg3uPyWhrxiY4OAJFQa5gkOHEH+5rt3vxEnef8S74I4WERtDRVxoABm41P39F4u+0UAWaylBJKy9wAFluA7dNfrv8AabS36Rw2WxuleCQ0NAY0Vc97iGsY0fyc4gfFZGe/LQJWC0WURMkcGB0conwPd7IlAaKA0IxDIHiotI2vls7eTGJ8csMwZUDHyTw4tFdRIrTtooHaTumfG2zxy5vHKumikibHGPb9qlXnIACo26lM9rZFSgqDre/DXl/esaCsq0ijv6KRgc9zIyXysa1z2gu5N5jqK0rUivxUNqaorls4EFJGComtBGJoqA6V7gRUZVFCpLS9csqq5VfMx5hhtDcntWkLI4ml7qup7I1kj7eKxFvtzppC92s6huA1AKS9nVmd4AfRJrS4eMqKHPczKf8ABrovd16nZ9h6QQhCYSeCEIRCK3n1EnkKEXn1EnkKEQnLp6iLyj1TaUunqIvKPVNohBCEIhNXo9emJgaT0m5eI2Hhl8FfMta+cwzFhDmmhG3+7Fe2TSFpHT6J3jMH1Czubw483Og6GN8fIrdeWzoRNS+1VSk06redo/5t4pO1X2waukezIcSqFeHYToKZfBprGywjN4W0MaSfgN52KpuO/HWaQu1td7Q39o7UlabU6Q1d8BsA7FCtFj4a11lW8e8RcQtXL+Uj5f71n1CxX/HKKseD2VofiF213o1gq5waO0gL5cgqA8O6/m6fSZpuE7PR+n06y90g0h5boR1wVzOrFT7D7qfRy9MsDjmNVdo28P7qWbXWuIIIyI1EKw+DW1Xwh948wQuHoJ28fWfRo7WvT7V2rI2PSHKkgPmHqPxwT3PMZ/e36hZ2zAsRtFZoq2os6hhLWa0Kst1sDGlx/wBOwJS0X4wezVx7MhxKpbVa3SGrvgBqH93q7i8PcnbDQnN2ZXSuqzsyN7y4knWSSfE615QhaIDXSZ8nfUwQhC9hBCEIhFbz6iTyFCLz6iTyFCITl09RF5R6ptZiG95GNDBSjRlUBe+f5e78oRCaRCzfP8vd+UI5/l7vyhEJpELN8/y935Qjn+Xu/KEQmkQs3z/L3flCOf5e78oRCaRCzfP8vd+UI5/l7vyhEJpELN8/y935Qjn+Xu/KEQmkQs3z/L3flCOf5e78oRCaRCzfP8vd+UI5/l7vyhEJpELN8/y935Qjn+Xu/KEQmkQs3z/L3flCOf5e78oRCaRCzfP8vd+UI5/l7vyhEJpELN8/y935Qjn+Xu/KEQl1efUSeQoVFLfMj2lppRwoaAIRC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19460" name="Picture 7" descr="File:Lithium-nitrate-unit-cell-3D-ball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2389188"/>
            <a:ext cx="1439863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11 Rectángulo"/>
          <p:cNvSpPr>
            <a:spLocks noChangeArrowheads="1"/>
          </p:cNvSpPr>
          <p:nvPr/>
        </p:nvSpPr>
        <p:spPr bwMode="auto">
          <a:xfrm>
            <a:off x="179388" y="3284538"/>
            <a:ext cx="22145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900">
                <a:latin typeface="Calibri" pitchFamily="34" charset="0"/>
              </a:rPr>
              <a:t>http://upload.wikimedia.org/wikipedia/commons/6/61/Lithium-nitrate-unit-cell-3D-balls.png</a:t>
            </a:r>
          </a:p>
        </p:txBody>
      </p:sp>
      <p:sp>
        <p:nvSpPr>
          <p:cNvPr id="19462" name="Line 4"/>
          <p:cNvSpPr>
            <a:spLocks noChangeShapeType="1"/>
          </p:cNvSpPr>
          <p:nvPr/>
        </p:nvSpPr>
        <p:spPr bwMode="auto">
          <a:xfrm>
            <a:off x="250825" y="1341438"/>
            <a:ext cx="6905625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63" name="20 CuadroTexto"/>
          <p:cNvSpPr txBox="1">
            <a:spLocks noChangeArrowheads="1"/>
          </p:cNvSpPr>
          <p:nvPr/>
        </p:nvSpPr>
        <p:spPr bwMode="auto">
          <a:xfrm>
            <a:off x="250825" y="769938"/>
            <a:ext cx="61436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2000" b="1">
                <a:solidFill>
                  <a:schemeClr val="accent1"/>
                </a:solidFill>
              </a:rPr>
              <a:t> </a:t>
            </a:r>
            <a:r>
              <a:rPr lang="es-ES" sz="2400" b="1">
                <a:solidFill>
                  <a:schemeClr val="accent1"/>
                </a:solidFill>
              </a:rPr>
              <a:t>ELECTROCHEMICAL</a:t>
            </a:r>
            <a:r>
              <a:rPr lang="es-ES" sz="2000" b="1">
                <a:solidFill>
                  <a:schemeClr val="accent1"/>
                </a:solidFill>
              </a:rPr>
              <a:t> </a:t>
            </a:r>
            <a:r>
              <a:rPr lang="es-ES" sz="2400" b="1">
                <a:solidFill>
                  <a:schemeClr val="accent1"/>
                </a:solidFill>
              </a:rPr>
              <a:t>APPLICATIONS</a:t>
            </a:r>
            <a:r>
              <a:rPr lang="es-ES" sz="2000" b="1">
                <a:solidFill>
                  <a:schemeClr val="accent1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4 CuadroTexto"/>
          <p:cNvSpPr txBox="1">
            <a:spLocks noChangeArrowheads="1"/>
          </p:cNvSpPr>
          <p:nvPr/>
        </p:nvSpPr>
        <p:spPr bwMode="auto">
          <a:xfrm>
            <a:off x="250825" y="1844675"/>
            <a:ext cx="8108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Calibri" pitchFamily="34" charset="0"/>
              </a:rPr>
              <a:t>SOLUTIONS OF ELECTROCHEMICALLY RELEVANT SALTS IN PILS MUST BE CONSIDERED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2420938"/>
            <a:ext cx="2214562" cy="224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3" name="AutoShape 2" descr="data:image/jpeg;base64,/9j/4AAQSkZJRgABAQAAAQABAAD/2wCEAAkGBhIQEBMUEhQUFRUWFRQYGBgVFxQUGxYVFRwYFhQZFxkXHSYfGBklGRQXHzIgIycpLCwtFR4xNTAqNSYrLCkBCQoKDgwOGg8PGjIlHyQvLDQqKS4vLCosLC0uLCwsLDItNS8pLCwqLyw0LC0pLCwtLCwqLCwsLCwpLC0sKSosLP/AABEIAJwAyAMBIgACEQEDEQH/xAAbAAACAwEBAQAAAAAAAAAAAAAABAMFBgECB//EADoQAAEDAQQFCQcFAQEBAQAAAAEAAgMRBAUSIQYxQVGRExUiM2FicXLBMlOBkqGx0RRCUvDxI+Gygv/EABsBAAIDAQEBAAAAAAAAAAAAAAAFAwQGAgEH/8QAMBEAAgICAAQEBAYCAwAAAAAAAQIAAwQRBRIhMUFRYYETInGRIzKhwdHwBrEU4fH/2gAMAwEAAhEDEQA/APnl23bE6GMmNpJaCTTxTPNMPu2cEXT1EXlHqm0QinNMPu2cEc0w+7ZwTaEQinNMPu2cEc0w+7ZwTaEQinNMPu2cEc0w+7ZwTaEQinNMPu2cEc0w+7ZwVtY7pllzYw03nIcSnHaLzDazifwq75VKHTMNyZaLGGwJneaYfds4I5ph92zgrO1XdJF7bSBvGY47EupldWG1O5GylTpopzTD7tnBHNMPu2cE7HGXEBoJJ1AAkngrePQ+1kV5IjzEA8Fy9qJ+YyB7kr/MdTN80w+7ZwRzTD7tnBWltuyWE0kY5vjq46ksulYMNgztXVhtTuKc0w+7ZwRzTD7tnBOMaSaAEncM06y45yK8mR40H3K5e1E/MQJKqM3YSm5ph92zgjmmH3bOCs57vlj9phA36x9EuuldWG1O54ylehEU5ph92zgjmmH3bOCbQupzFOaYfds4I5ph92zgm0IhKy8LtibFIRG0ENJBA2oTN59RJ5ChEJy6eoi8o9U2lLp6iLyj1TaIQQhCIQQhNWS65ZfYYSN+ocSuWdUG2Op0qljoRVaXRXRvlv8ApIOj+0fyptPYlYdFZMQxlrW1zpVxA20G0/FfSLoslmLQyN9SABhd0TlublX4JVl5PxV5KGGz3P8AE9s+JQOYoT/r3nW3MWtHRoPBJWiy0VpPZyz2SW+BP21JF8xOTte/f+CszkY7Unf3lfF4rz2BHGiftKO1WYZqmOiGN1QcDTspU17Ny1cUGN/YPutHHo+cGLs1KfHvvXYp949vuTQVhv8AaYy57D+jqY2tLjrc9uJ1NwOVB4K4i0kGqVlO8yv/AMn0KltVloqi1QrmvNsY7JkAxca8aZPfxltbbPHKz9r2OHiCsFNoZM6cshaSzI4jqaDsO89i0V3WhzH0zwH2sq07QN60tn0js8bQ0RSePQ/OaZ4+RysTzAREeFZONkEU9V1/feUV36NNs7aBme12RJ/CZdZ2nVr3HWrdt8wS5A4Sdjxh4HUUnbYqHJVcjH5vnVtmRvxDLxH1aOnlrX2lLabMs1e9yg1cwUduG3w3FbCY1Ff7VVVqaoMXIeptgzXUsmVUN9j2MwaE5e0GGU01Hpcdf1CTWzrcOgYeMS2Ia3KnwghCF3I4refUSeQoRefUSeQoRCcunqIvKPVNpS6eoi8o9U2iEEIXqNmIgDWSBxyXhOus9A2Zf6L6O8ueUeOgDkP5Eb+xfQY7mLWjo0GzJLXFA2NrGjU0AcP79VpNINJI7PEyjHSySu5OKKPDie+hcRV2TWhoJLjkAFkWJz7HJbQHYS07Gr5VmZtFkoqu0QUTNo0hc1z2zwOidyckjaPZK2RsQxPAe3U4DYddcksLfHI1hq0Oexjwwubio9ocMq1ORVBK7E6nt5y7jXb6GWt030ZP+chq4DouP7gNh7e3apJYHPcGsFXE5fDf2LNyPLXBw1gghbrRxzT/ANDt1eH+1TOr8bSNM7xzAVL0dOgb9CPKRWe4CwZuNezL/wBXp9rmj1PJG53SH5+q7Lp3A+K0vwvBs0mBzTQFw5TkmvZnQsLg7PuEa1Dar2gdI6ISxmRtcTcbajD7Vc8qbd21X3xVpH4cX5S2A8wYk+e4vLa8daih2j8KvfHjdQfFcNsZI0SRuDm1OY7DQg8ExdZ2naarN21/CYxxwnLaypub8y9I3Dcpw1w5JS0WSi0l9aSR2azB2F0jnOZHHGymKSV+TWiuQ1EknIAErJOviblWstFnEfKEhjo5OWbiAxYX0a3CSK0OYNKVVi/E+GFett7Hp+kupe/N1ilps692K8iP+bzUftJ2dngk7Pf0U0cLi5kbpmhzY3PbizJAoP3Zg6go7Suq+dDoiMLcevNpNb+x8jLVz8j4qutLlZQ3fJJG1wpQiutVt4WKRgq4ZbxnRcrWwOyJT4ZkY2Oi4z2DmHQ/X3mWv53Tb5T98lWKe22jlHl2zZ4DUoFscdOSpVMgyXFlrMO0EIQp5Xit59RJ5ChF59RJ5ChEJy6eoi8o9U2lLp6iLyj1TaIQUtleBIwnY5p+oUSFyw2CJ6p0QZ9RsVoolL/nLJrLaaOcyF0wkDQXFrJmBuMNGZALRWmdCVU3FemOMVPSbkfQ/FXLbWsQ9TUWnfqD9D0jh6BaAyxK26RfqWyNs7S+LkJ8chbI0Y8BEbIw4DG6tScshRR2Cys5GBxjbyghhGItGIUY0UrSuWpWMlrrrKTntC9VtLyINCS0YxB6xe0uWquG10jA3ZfhZmxWcyP7ozPoFYGUxuqPiFItvw2Eq8bxWyKgtf5l6/X0nbw0XdJAQ17Wy8tM7FnhfBNNy7o3ZVyIa4HY5vaV5N1T/qmyPc1zWzTvAxvoWTB4AEWEMa4BwBOZcamuebkd6tO0fHJSRudKcLAXHsz47B8UxOYzDQmDsybl2jDr5a6xWSFrGYI20GdA0b6k/dFhnotPYNHTGMcmbjsGeH8lZ2/bEYZMQ9lx4O2j1VPJxbOXnaPeAo1Zau3oX1r2/wDYppGXubZ5WNdIbPO2Usbm57MLmPwg63APqBtovA0idPLG2Bj8FSZXyRyRgNAyY3HQueXU3gAL2y1ofaqqkugoDDet69/70miGIebcqrgswbY7NjYA9sYHSaMTSC7eKhe7S5TzTqGzWcyvpsGZKn3sl29YzorFS7PhNNcl+RiJkUgwkAAOOo137tabtsIWZtUKcui8SQY3GtPZPZtCs15HOujMpxnhitW2RV9SP3mO0rukQyBzBRr65DY7WePoVRLaabOHIt34xTga/RYtP8Fy9I34Rfw202UAt4dIIQhXYxit59RJ5ChF59RJ5ChEJy6eoi8o9U2lLp6iLyj1TaIQQhCISSz2l0bsTTQ/cbitNdV5GeoAo4Cp3bsll44y4gAVJIAG8nIL7HodoIyzxhzqOlIGInOnY3sS/MoW0aA+aSJnPjnSjfpMoYJf4O4JizXI9+byGjsIJ+mQW6tdiAVFa7PQ1GRSG/GdB0PWQP8A5DfWdOgA9O8V5NsbcLRQD+5naUr+nMhy1b/wuySEmm0n/VpdH7va456gNSXVozOEHc+cbi8CsWKd77TPc0gDV6qB0DmGrSWne0kfZazSJ9ns9MckceLUHvYyvhiIqqK0luWY6WrMdLblvyzyXVi20WcrfeFWQXPzT3d+l8rCGznG3+X7h4/yH18VbW1zJG7HNcPEELIWqNM3LbyA6M7M29g2hMqslmXTdZS4vhgUnJq6Fe/8yG33bgPQOVaUP5Spssv8StzdFxB4D369YB1D4b01a7CApP8AhuRz9hKVHGcxKQWUH1P/AFqYay3A9+b3NaOwhx+mQVoLOyNuFooPqe0naUza7PQ1GRVfLaN+tKsiuxW6npLOJxZs1/h2dD5DtFbUq+OTDI09v+pq0SJJjcTwPipKxoTSrUHrZG7EEfeUek95GWXCKhrK0qKVJ1nw2KmWsva7hIO8NR9PBZRwprWowLUeoKvhM4+CMNQi9vAziEITCRRW8+ok8hQi8+ok8hQiE5dPUReUeqbSl09RF5R6ptEIIQhEJdaGxB1tirqGJ3xAyX0/SW9LQyKAWV4ZI+0RtGIAtcKPdgfua4tDSRmK1XyC6rdyEzJP4nPw1O+i+qx2iOZsbjRwa4SMNTk4AgHLXk45dqXX2Gq3m8CIpybTTcGPYiJHTYvfaJMsIbZA2OVwZyUsnLNma7C0uc4OZQtaCThyFM1AzSCWdkTmQ5OkkZJ06YDHjaSMQBpVoOYBzpSpTtpuizudI/Bhe97Huexz2OxxgtY4OaQWuDXOFRrDjVQxQRwMLYwWtLnOoXOdm7Nxq4k5nP4kqlfejD1i/Jya2XeusglNJB4FXV324szCStV1O5DlKdKuKm3Bq/8AUlZ7WkV9TqQ3YzU8JT4uEo8RueboDJ5rbLMxkkptUkVXta8siYG8lG3FWjcJxUGsurmqZ8ULZ7IyzuOBslvaP3CN+AYmtqAMLXH2dWxWNsumKSQyVlje4APdDK+LGBkA/Dkcsq6+1eRYIWclgaGiEPDACaDGKP8AEkbTtU4u2xYk7Ph4DpqXq8dgZHFDIxpEkvKmvtYGx0FBlRuXb8V27j/3YNhND4FE8q9XXZy4l+7IeOtc82hzH+Ixyat4jr5giavSa9Jo7I39PJyUrp7OxryA4DlJGtNQdbc6HsqqmTTZ7pJXkBuCzwh8L3tYI7SZ5IpAXUJOQFKVLm4cINU4Xsla0PFQHseBnk+MhzTkdjgCorZdVnke97mdN/J4nNc9jqwmsTgWkUc06iM8tqeplKUAM+frljk5XiTdIJZmNcyEE8s6OTpOaAGiuJuNodQgjWBTtqCorwfQpuKzshDgyoxOLzVzn1cQA41cSamlTxU8dycqzG8HP2c6Zb0tv1a2kEgxMlK8xLAOg76mallrkFYWSxYGku9o/Qbk827Wwklor2nMjwS88yoWFgeXU31HE6swctPuD3lfagshe7KSu7QDx1/ULWWl6yl8PrMewAf3inHCtiz2k2ePwBvziSEIWiiCK3n1EnkKEXn1EnkKEQnLp6iLyj1TaUunqIvKPVNohBCEIhBXmjt4WlmUbS9ldRyAO2jti5o1o/8AqHYnewD8x3eG9fRoLjwsFG0aNwoPgkfEc9F3UF5j4+k7ONXYv43bylOy3vI6TcPgQ77K7uFtme4F0mJ+xjhgFfA+0UpPY6KqtNnSWjKAbmI3CrgmGx2u9+p2Jv7Y8FYm9brMbi6PNu7a38hT3Rfjq8nIa/xcfsd/YU7K8uIDRUnUAmF1i3DcW3ZGRwrI1re/DwImY/VLw+0rVv0SDiHSE13NNBnv3qF9yMjNWtHxGL7qs2OyjfLHCf5DUoBesg+0qLo0fmtRqAWx7XuGX/5r7RV9LYmxDAzUNSngvZ1MOqmz8diStVoJOEazt3D8pdfYHAQDRHfcnGYczTIfliM78Jy17gozbHbW/UK5s9zEtqGmm9LWix0QtrJKd2Dh5D7deviQdSS432V7hyzyHbGuGFpPjnXiFp7VTYvn9qs6Zue/HRERvJLDkCf2nZ8E4xcteXkInl/CErpLYw7dx4n3l1bWrNXj0T4rQWqZY3Sq9OTwtABcanPYN9Nq5es3OFXvM5wy/wCFnId9Ou/pqK3hbwxtTr2Defwsw5xJJOZOZ8V6mnc81can+6twXhP8XGFC+s1mXlG9unQDtBCEK3KcVvPqJPIUIvPqJPIUIhOXT1EXlHqm0pdPUReUeqbRCCELoNF4ek9E+oaOWURRsbuAr46z9Vrr60iistmDyHPLi2NkbAC6SR+TWNByqd5yABKx132nIUUOkkjqWeZrXP8A087ZXNaKuLML43Fo/cRjxU7CsXjXtXe2xvm/v69pdyajvcn58lMzY7RZnQGTFyZEjJ2lzRUsc5gGB1KkVFDQ5pCy3xHPFFJVrDK0Oaxzm4qEkDKuerYpWaTieWNtna57KkyvcyRjWNA6IGICry6mWdADVVOj9hZ+jspfG3lGRNAL2NxtoXEUJFW6/quPhKF5mXlPToPfz9pJjA76Rm0ZGo2LZaKODhyh1nLhr+v2WLtLloNFLzDoiBrY9zT8P9VzFPKwY+Erf5CqrXVaR1BP+pe2nTezFlrNH1shIkbRoc4DLEzOjmkgiu9pCitlviMhi5SPlAKlmJuIDXm2taUWavnRmSaCcMcxsz5bSWkk4XQWhzS+N+XYHdjmjeVHabpnNrEjsBY20vkyeGgse1zOqEecgDhVznHFTLscXOjjZMzl9ldg3uPyWhrxiY4OAJFQa5gkOHEH+5rt3vxEnef8S74I4WERtDRVxoABm41P39F4u+0UAWaylBJKy9wAFluA7dNfrv8AabS36Rw2WxuleCQ0NAY0Vc97iGsY0fyc4gfFZGe/LQJWC0WURMkcGB0conwPd7IlAaKA0IxDIHiotI2vls7eTGJ8csMwZUDHyTw4tFdRIrTtooHaTumfG2zxy5vHKumikibHGPb9qlXnIACo26lM9rZFSgqDre/DXl/esaCsq0ijv6KRgc9zIyXysa1z2gu5N5jqK0rUivxUNqaorls4EFJGComtBGJoqA6V7gRUZVFCpLS9csqq5VfMx5hhtDcntWkLI4ml7qup7I1kj7eKxFvtzppC92s6huA1AKS9nVmd4AfRJrS4eMqKHPczKf8ABrovd16nZ9h6QQhCYSeCEIRCK3n1EnkKEXn1EnkKEQnLp6iLyj1TaUunqIvKPVNohBCEIhNXo9emJgaT0m5eI2Hhl8FfMta+cwzFhDmmhG3+7Fe2TSFpHT6J3jMH1Czubw483Og6GN8fIrdeWzoRNS+1VSk06redo/5t4pO1X2waukezIcSqFeHYToKZfBprGywjN4W0MaSfgN52KpuO/HWaQu1td7Q39o7UlabU6Q1d8BsA7FCtFj4a11lW8e8RcQtXL+Uj5f71n1CxX/HKKseD2VofiF213o1gq5waO0gL5cgqA8O6/m6fSZpuE7PR+n06y90g0h5boR1wVzOrFT7D7qfRy9MsDjmNVdo28P7qWbXWuIIIyI1EKw+DW1Xwh948wQuHoJ28fWfRo7WvT7V2rI2PSHKkgPmHqPxwT3PMZ/e36hZ2zAsRtFZoq2os6hhLWa0Kst1sDGlx/wBOwJS0X4wezVx7MhxKpbVa3SGrvgBqH93q7i8PcnbDQnN2ZXSuqzsyN7y4knWSSfE615QhaIDXSZ8nfUwQhC9hBCEIhFbz6iTyFCLz6iTyFCITl09RF5R6ptZiG95GNDBSjRlUBe+f5e78oRCaRCzfP8vd+UI5/l7vyhEJpELN8/y935Qjn+Xu/KEQmkQs3z/L3flCOf5e78oRCaRCzfP8vd+UI5/l7vyhEJpELN8/y935Qjn+Xu/KEQmkQs3z/L3flCOf5e78oRCaRCzfP8vd+UI5/l7vyhEJpELN8/y935Qjn+Xu/KEQmkQs3z/L3flCOf5e78oRCaRCzfP8vd+UI5/l7vyhEJpELN8/y935Qjn+Xu/KEQl1efUSeQoVFLfMj2lppRwoaAIRC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20484" name="Picture 7" descr="File:Lithium-nitrate-unit-cell-3D-ball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2389188"/>
            <a:ext cx="1439863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11 Rectángulo"/>
          <p:cNvSpPr>
            <a:spLocks noChangeArrowheads="1"/>
          </p:cNvSpPr>
          <p:nvPr/>
        </p:nvSpPr>
        <p:spPr bwMode="auto">
          <a:xfrm>
            <a:off x="179388" y="3284538"/>
            <a:ext cx="22145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900">
                <a:latin typeface="Calibri" pitchFamily="34" charset="0"/>
              </a:rPr>
              <a:t>http://upload.wikimedia.org/wikipedia/commons/6/61/Lithium-nitrate-unit-cell-3D-balls.png</a:t>
            </a:r>
          </a:p>
        </p:txBody>
      </p:sp>
      <p:grpSp>
        <p:nvGrpSpPr>
          <p:cNvPr id="20486" name="14 Grupo"/>
          <p:cNvGrpSpPr>
            <a:grpSpLocks/>
          </p:cNvGrpSpPr>
          <p:nvPr/>
        </p:nvGrpSpPr>
        <p:grpSpPr bwMode="auto">
          <a:xfrm>
            <a:off x="2195513" y="4365625"/>
            <a:ext cx="3384550" cy="2232025"/>
            <a:chOff x="2195736" y="4365104"/>
            <a:chExt cx="3384376" cy="2232248"/>
          </a:xfrm>
        </p:grpSpPr>
        <p:pic>
          <p:nvPicPr>
            <p:cNvPr id="2048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15816" y="4941168"/>
              <a:ext cx="1656184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12 Flecha curvada hacia la derecha"/>
            <p:cNvSpPr/>
            <p:nvPr/>
          </p:nvSpPr>
          <p:spPr>
            <a:xfrm>
              <a:off x="2195736" y="4365104"/>
              <a:ext cx="431778" cy="1440007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4" name="13 Flecha curvada hacia la izquierda"/>
            <p:cNvSpPr/>
            <p:nvPr/>
          </p:nvSpPr>
          <p:spPr>
            <a:xfrm>
              <a:off x="5003879" y="4725503"/>
              <a:ext cx="576233" cy="1008163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20487" name="Line 4"/>
          <p:cNvSpPr>
            <a:spLocks noChangeShapeType="1"/>
          </p:cNvSpPr>
          <p:nvPr/>
        </p:nvSpPr>
        <p:spPr bwMode="auto">
          <a:xfrm>
            <a:off x="250825" y="1341438"/>
            <a:ext cx="6905625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88" name="20 CuadroTexto"/>
          <p:cNvSpPr txBox="1">
            <a:spLocks noChangeArrowheads="1"/>
          </p:cNvSpPr>
          <p:nvPr/>
        </p:nvSpPr>
        <p:spPr bwMode="auto">
          <a:xfrm>
            <a:off x="250825" y="769938"/>
            <a:ext cx="61436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2000" b="1">
                <a:solidFill>
                  <a:schemeClr val="accent1"/>
                </a:solidFill>
              </a:rPr>
              <a:t> </a:t>
            </a:r>
            <a:r>
              <a:rPr lang="es-ES" sz="2400" b="1">
                <a:solidFill>
                  <a:schemeClr val="accent1"/>
                </a:solidFill>
              </a:rPr>
              <a:t>ELECTROCHEMICAL</a:t>
            </a:r>
            <a:r>
              <a:rPr lang="es-ES" sz="2000" b="1">
                <a:solidFill>
                  <a:schemeClr val="accent1"/>
                </a:solidFill>
              </a:rPr>
              <a:t> </a:t>
            </a:r>
            <a:r>
              <a:rPr lang="es-ES" sz="2400" b="1">
                <a:solidFill>
                  <a:schemeClr val="accent1"/>
                </a:solidFill>
              </a:rPr>
              <a:t>APPLICATIONS</a:t>
            </a:r>
            <a:r>
              <a:rPr lang="es-ES" sz="2000" b="1">
                <a:solidFill>
                  <a:schemeClr val="accent1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5 CuadroTexto"/>
          <p:cNvSpPr txBox="1">
            <a:spLocks noChangeArrowheads="1"/>
          </p:cNvSpPr>
          <p:nvPr/>
        </p:nvSpPr>
        <p:spPr bwMode="auto">
          <a:xfrm>
            <a:off x="395288" y="692150"/>
            <a:ext cx="6143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2000" b="1">
                <a:solidFill>
                  <a:schemeClr val="accent1"/>
                </a:solidFill>
              </a:rPr>
              <a:t> </a:t>
            </a:r>
            <a:r>
              <a:rPr lang="es-ES" sz="2400" b="1">
                <a:solidFill>
                  <a:schemeClr val="accent1"/>
                </a:solidFill>
              </a:rPr>
              <a:t>MD SIMULATIONS</a:t>
            </a:r>
            <a:r>
              <a:rPr lang="es-ES" sz="2000" b="1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21506" name="16 Rectángulo"/>
          <p:cNvSpPr>
            <a:spLocks noChangeArrowheads="1"/>
          </p:cNvSpPr>
          <p:nvPr/>
        </p:nvSpPr>
        <p:spPr bwMode="auto">
          <a:xfrm>
            <a:off x="179388" y="1628775"/>
            <a:ext cx="8464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>
                <a:latin typeface="Calibri" pitchFamily="34" charset="0"/>
              </a:rPr>
              <a:t>- MD simulations of a PIL (EAN) mixed with a lithium salt with a </a:t>
            </a:r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common anion</a:t>
            </a:r>
            <a:r>
              <a:rPr lang="en-US" sz="2000" b="1">
                <a:latin typeface="Calibri" pitchFamily="34" charset="0"/>
              </a:rPr>
              <a:t> (LiNO3 – 0%, 5%, 10%, 15%, 20% and 25%) at 298.15 K.</a:t>
            </a:r>
            <a:endParaRPr lang="es-ES" sz="2000">
              <a:latin typeface="Calibri" pitchFamily="34" charset="0"/>
            </a:endParaRPr>
          </a:p>
        </p:txBody>
      </p:sp>
      <p:sp>
        <p:nvSpPr>
          <p:cNvPr id="21507" name="17 CuadroTexto"/>
          <p:cNvSpPr txBox="1">
            <a:spLocks noChangeArrowheads="1"/>
          </p:cNvSpPr>
          <p:nvPr/>
        </p:nvSpPr>
        <p:spPr bwMode="auto">
          <a:xfrm>
            <a:off x="1095375" y="2597150"/>
            <a:ext cx="35718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-"/>
            </a:pPr>
            <a:r>
              <a:rPr lang="en-US" sz="2000" b="1">
                <a:solidFill>
                  <a:srgbClr val="0066FF"/>
                </a:solidFill>
                <a:latin typeface="Calibri" pitchFamily="34" charset="0"/>
              </a:rPr>
              <a:t> Providing a detailed picture of the </a:t>
            </a:r>
            <a:r>
              <a:rPr lang="en-US" sz="2000" b="1" u="sng">
                <a:solidFill>
                  <a:srgbClr val="0066FF"/>
                </a:solidFill>
                <a:latin typeface="Calibri" pitchFamily="34" charset="0"/>
              </a:rPr>
              <a:t>structural properties </a:t>
            </a:r>
            <a:r>
              <a:rPr lang="en-US" sz="2000" b="1">
                <a:solidFill>
                  <a:srgbClr val="0066FF"/>
                </a:solidFill>
                <a:latin typeface="Calibri" pitchFamily="34" charset="0"/>
              </a:rPr>
              <a:t>of lithium salt-doped ILs.</a:t>
            </a:r>
          </a:p>
          <a:p>
            <a:pPr algn="just"/>
            <a:endParaRPr lang="en-US" sz="2000" b="1">
              <a:solidFill>
                <a:srgbClr val="0066FF"/>
              </a:solidFill>
              <a:latin typeface="Calibri" pitchFamily="34" charset="0"/>
            </a:endParaRPr>
          </a:p>
          <a:p>
            <a:pPr algn="just">
              <a:buFontTx/>
              <a:buChar char="-"/>
            </a:pPr>
            <a:r>
              <a:rPr lang="en-US" sz="2000" b="1">
                <a:solidFill>
                  <a:srgbClr val="0066FF"/>
                </a:solidFill>
                <a:latin typeface="Calibri" pitchFamily="34" charset="0"/>
              </a:rPr>
              <a:t> Determining the </a:t>
            </a:r>
            <a:r>
              <a:rPr lang="en-US" sz="2000" b="1" u="sng">
                <a:solidFill>
                  <a:srgbClr val="0066FF"/>
                </a:solidFill>
                <a:latin typeface="Calibri" pitchFamily="34" charset="0"/>
              </a:rPr>
              <a:t>Li</a:t>
            </a:r>
            <a:r>
              <a:rPr lang="en-US" sz="2000" b="1" u="sng" baseline="30000">
                <a:solidFill>
                  <a:srgbClr val="0066FF"/>
                </a:solidFill>
                <a:latin typeface="Calibri" pitchFamily="34" charset="0"/>
              </a:rPr>
              <a:t>+</a:t>
            </a:r>
            <a:r>
              <a:rPr lang="en-US" sz="2000" b="1" u="sng">
                <a:solidFill>
                  <a:srgbClr val="0066FF"/>
                </a:solidFill>
                <a:latin typeface="Calibri" pitchFamily="34" charset="0"/>
              </a:rPr>
              <a:t> cation environment</a:t>
            </a:r>
            <a:r>
              <a:rPr lang="en-US" sz="2000" b="1">
                <a:solidFill>
                  <a:srgbClr val="0066FF"/>
                </a:solidFill>
                <a:latin typeface="Calibri" pitchFamily="34" charset="0"/>
              </a:rPr>
              <a:t> at the molecular level (ion solvation in PILs).</a:t>
            </a:r>
            <a:endParaRPr lang="es-ES" sz="2000" b="1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19" name="18 Cerrar llave"/>
          <p:cNvSpPr/>
          <p:nvPr/>
        </p:nvSpPr>
        <p:spPr>
          <a:xfrm>
            <a:off x="4595813" y="2525713"/>
            <a:ext cx="500062" cy="2214562"/>
          </a:xfrm>
          <a:prstGeom prst="rightBrace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1509" name="19 Rectángulo"/>
          <p:cNvSpPr>
            <a:spLocks noChangeArrowheads="1"/>
          </p:cNvSpPr>
          <p:nvPr/>
        </p:nvSpPr>
        <p:spPr bwMode="auto">
          <a:xfrm>
            <a:off x="5024438" y="2714625"/>
            <a:ext cx="264318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 i="1">
                <a:latin typeface="Calibri" pitchFamily="34" charset="0"/>
              </a:rPr>
              <a:t>This affects transport properties of the electrolyte and play a fundamental role in the performance of electrochemical devices.</a:t>
            </a:r>
            <a:endParaRPr lang="es-ES" sz="2000">
              <a:latin typeface="Calibri" pitchFamily="34" charset="0"/>
            </a:endParaRPr>
          </a:p>
        </p:txBody>
      </p:sp>
      <p:sp>
        <p:nvSpPr>
          <p:cNvPr id="21510" name="21 Rectángulo"/>
          <p:cNvSpPr>
            <a:spLocks noChangeArrowheads="1"/>
          </p:cNvSpPr>
          <p:nvPr/>
        </p:nvSpPr>
        <p:spPr bwMode="auto">
          <a:xfrm>
            <a:off x="3262313" y="5465763"/>
            <a:ext cx="192881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500" b="1" i="1">
                <a:latin typeface="Calibri" pitchFamily="34" charset="0"/>
              </a:rPr>
              <a:t>Molecular structures of ethylammonium and nitrate ions. </a:t>
            </a:r>
            <a:endParaRPr lang="es-ES" sz="1500" b="1" i="1">
              <a:latin typeface="Calibri" pitchFamily="34" charset="0"/>
            </a:endParaRPr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4965700"/>
            <a:ext cx="1714500" cy="134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1125" y="5037138"/>
            <a:ext cx="1344613" cy="1211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13" name="Line 4"/>
          <p:cNvSpPr>
            <a:spLocks noChangeShapeType="1"/>
          </p:cNvSpPr>
          <p:nvPr/>
        </p:nvSpPr>
        <p:spPr bwMode="auto">
          <a:xfrm>
            <a:off x="250825" y="1196975"/>
            <a:ext cx="6905625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773238"/>
            <a:ext cx="5929312" cy="478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15 CuadroTexto"/>
          <p:cNvSpPr txBox="1">
            <a:spLocks noChangeArrowheads="1"/>
          </p:cNvSpPr>
          <p:nvPr/>
        </p:nvSpPr>
        <p:spPr bwMode="auto">
          <a:xfrm>
            <a:off x="107950" y="260350"/>
            <a:ext cx="6715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2000" b="1">
                <a:solidFill>
                  <a:schemeClr val="accent1"/>
                </a:solidFill>
              </a:rPr>
              <a:t> </a:t>
            </a:r>
            <a:r>
              <a:rPr lang="es-ES" sz="2400" b="1">
                <a:solidFill>
                  <a:schemeClr val="accent1"/>
                </a:solidFill>
              </a:rPr>
              <a:t>RESULTS</a:t>
            </a:r>
            <a:r>
              <a:rPr lang="es-ES" sz="2000" b="1">
                <a:solidFill>
                  <a:schemeClr val="accent1"/>
                </a:solidFill>
              </a:rPr>
              <a:t>: density.</a:t>
            </a:r>
          </a:p>
        </p:txBody>
      </p:sp>
      <p:sp>
        <p:nvSpPr>
          <p:cNvPr id="24" name="23 CuadroTexto"/>
          <p:cNvSpPr txBox="1">
            <a:spLocks noChangeArrowheads="1"/>
          </p:cNvSpPr>
          <p:nvPr/>
        </p:nvSpPr>
        <p:spPr bwMode="auto">
          <a:xfrm>
            <a:off x="7164388" y="3429000"/>
            <a:ext cx="17145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Calibri" pitchFamily="34" charset="0"/>
              </a:rPr>
              <a:t>The predicted density shows less than a 1.5% of deviation. 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395288" y="981075"/>
            <a:ext cx="83534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2000" b="1" dirty="0">
                <a:latin typeface="+mj-lt"/>
                <a:cs typeface="Arial" pitchFamily="34" charset="0"/>
              </a:rPr>
              <a:t> MD </a:t>
            </a:r>
            <a:r>
              <a:rPr lang="en-US" sz="2000" b="1" dirty="0">
                <a:latin typeface="+mj-lt"/>
                <a:cs typeface="Arial" pitchFamily="34" charset="0"/>
              </a:rPr>
              <a:t>simulations were performed by using GROMACS </a:t>
            </a:r>
            <a:r>
              <a:rPr lang="en-US" sz="2000" b="1" dirty="0">
                <a:latin typeface="Calibri"/>
                <a:cs typeface="Arial" pitchFamily="34" charset="0"/>
              </a:rPr>
              <a:t>→ force field: OPLS-AA all-atom; non-polarizable (interest mainly on structure). </a:t>
            </a:r>
            <a:r>
              <a:rPr lang="en-US" sz="2000" b="1" dirty="0">
                <a:latin typeface="+mj-lt"/>
                <a:cs typeface="Arial" pitchFamily="34" charset="0"/>
              </a:rPr>
              <a:t> </a:t>
            </a:r>
            <a:endParaRPr lang="es-ES" sz="2000" b="1" dirty="0">
              <a:latin typeface="+mj-lt"/>
              <a:cs typeface="Arial" pitchFamily="34" charset="0"/>
            </a:endParaRPr>
          </a:p>
        </p:txBody>
      </p:sp>
      <p:sp>
        <p:nvSpPr>
          <p:cNvPr id="23558" name="Line 4"/>
          <p:cNvSpPr>
            <a:spLocks noChangeShapeType="1"/>
          </p:cNvSpPr>
          <p:nvPr/>
        </p:nvSpPr>
        <p:spPr bwMode="auto">
          <a:xfrm>
            <a:off x="250825" y="692150"/>
            <a:ext cx="6905625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" name="26 CuadroTexto"/>
          <p:cNvSpPr txBox="1">
            <a:spLocks noChangeArrowheads="1"/>
          </p:cNvSpPr>
          <p:nvPr/>
        </p:nvSpPr>
        <p:spPr bwMode="auto">
          <a:xfrm>
            <a:off x="-36513" y="6608763"/>
            <a:ext cx="5472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 dirty="0">
                <a:latin typeface="Calibri" pitchFamily="34" charset="0"/>
              </a:rPr>
              <a:t>T. Méndez-Morales et al.  JPCB, </a:t>
            </a:r>
            <a:r>
              <a:rPr lang="es-ES" sz="1200" dirty="0" err="1">
                <a:latin typeface="Calibri" pitchFamily="34" charset="0"/>
              </a:rPr>
              <a:t>accepted</a:t>
            </a:r>
            <a:r>
              <a:rPr lang="es-ES" sz="1200" dirty="0">
                <a:latin typeface="Calibri" pitchFamily="34" charset="0"/>
              </a:rPr>
              <a:t> </a:t>
            </a:r>
            <a:r>
              <a:rPr lang="es-ES" sz="1200" dirty="0" err="1">
                <a:latin typeface="Calibri" pitchFamily="34" charset="0"/>
              </a:rPr>
              <a:t>for</a:t>
            </a:r>
            <a:r>
              <a:rPr lang="es-ES" sz="1200" dirty="0">
                <a:latin typeface="Calibri" pitchFamily="34" charset="0"/>
              </a:rPr>
              <a:t> </a:t>
            </a:r>
            <a:r>
              <a:rPr lang="es-ES" sz="1200" dirty="0" err="1">
                <a:latin typeface="Calibri" pitchFamily="34" charset="0"/>
              </a:rPr>
              <a:t>publication</a:t>
            </a:r>
            <a:endParaRPr lang="es-ES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5 CuadroTexto"/>
          <p:cNvSpPr txBox="1">
            <a:spLocks noChangeArrowheads="1"/>
          </p:cNvSpPr>
          <p:nvPr/>
        </p:nvSpPr>
        <p:spPr bwMode="auto">
          <a:xfrm>
            <a:off x="323850" y="549275"/>
            <a:ext cx="6715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2000" b="1">
                <a:solidFill>
                  <a:schemeClr val="accent1"/>
                </a:solidFill>
              </a:rPr>
              <a:t> </a:t>
            </a:r>
            <a:r>
              <a:rPr lang="es-ES" sz="2400" b="1">
                <a:solidFill>
                  <a:schemeClr val="accent1"/>
                </a:solidFill>
              </a:rPr>
              <a:t>RESULTS</a:t>
            </a:r>
            <a:r>
              <a:rPr lang="es-ES" sz="2000" b="1">
                <a:solidFill>
                  <a:schemeClr val="accent1"/>
                </a:solidFill>
              </a:rPr>
              <a:t>: radial distribution functions (RDFs). </a:t>
            </a:r>
          </a:p>
        </p:txBody>
      </p:sp>
      <p:sp>
        <p:nvSpPr>
          <p:cNvPr id="25602" name="17 CuadroTexto"/>
          <p:cNvSpPr txBox="1">
            <a:spLocks noChangeArrowheads="1"/>
          </p:cNvSpPr>
          <p:nvPr/>
        </p:nvSpPr>
        <p:spPr bwMode="auto">
          <a:xfrm>
            <a:off x="1471613" y="1773238"/>
            <a:ext cx="3714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- Strong network of hydrogen bonds in EAN. </a:t>
            </a:r>
            <a:endParaRPr lang="es-ES" sz="2000" b="1">
              <a:latin typeface="Calibri" pitchFamily="34" charset="0"/>
            </a:endParaRPr>
          </a:p>
        </p:txBody>
      </p:sp>
      <p:sp>
        <p:nvSpPr>
          <p:cNvPr id="25603" name="18 CuadroTexto"/>
          <p:cNvSpPr txBox="1">
            <a:spLocks noChangeArrowheads="1"/>
          </p:cNvSpPr>
          <p:nvPr/>
        </p:nvSpPr>
        <p:spPr bwMode="auto">
          <a:xfrm>
            <a:off x="1471613" y="2987675"/>
            <a:ext cx="3929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- Electrostatic interactions in EAN. </a:t>
            </a:r>
            <a:endParaRPr lang="es-ES" sz="2000" b="1">
              <a:latin typeface="Calibri" pitchFamily="34" charset="0"/>
            </a:endParaRPr>
          </a:p>
        </p:txBody>
      </p:sp>
      <p:sp>
        <p:nvSpPr>
          <p:cNvPr id="20" name="19 Cruz"/>
          <p:cNvSpPr/>
          <p:nvPr/>
        </p:nvSpPr>
        <p:spPr>
          <a:xfrm>
            <a:off x="3043238" y="2487613"/>
            <a:ext cx="428625" cy="428625"/>
          </a:xfrm>
          <a:prstGeom prst="plus">
            <a:avLst>
              <a:gd name="adj" fmla="val 42381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1" name="20 Cerrar llave"/>
          <p:cNvSpPr/>
          <p:nvPr/>
        </p:nvSpPr>
        <p:spPr>
          <a:xfrm>
            <a:off x="5043488" y="1773238"/>
            <a:ext cx="428625" cy="1714500"/>
          </a:xfrm>
          <a:prstGeom prst="rightBrace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5606" name="21 Rectángulo"/>
          <p:cNvSpPr>
            <a:spLocks noChangeArrowheads="1"/>
          </p:cNvSpPr>
          <p:nvPr/>
        </p:nvSpPr>
        <p:spPr bwMode="auto">
          <a:xfrm>
            <a:off x="5329238" y="1773238"/>
            <a:ext cx="3214687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Formation of </a:t>
            </a:r>
            <a:r>
              <a:rPr lang="en-US" sz="2000" b="1" u="sng">
                <a:latin typeface="Calibri" pitchFamily="34" charset="0"/>
              </a:rPr>
              <a:t>polar</a:t>
            </a:r>
            <a:r>
              <a:rPr lang="en-US" sz="2000" b="1">
                <a:latin typeface="Calibri" pitchFamily="34" charset="0"/>
              </a:rPr>
              <a:t> (nitrate ion and ammonium group) and </a:t>
            </a:r>
            <a:r>
              <a:rPr lang="en-US" sz="2000" b="1" u="sng">
                <a:latin typeface="Calibri" pitchFamily="34" charset="0"/>
              </a:rPr>
              <a:t>apolar</a:t>
            </a:r>
            <a:r>
              <a:rPr lang="en-US" sz="2000" b="1">
                <a:latin typeface="Calibri" pitchFamily="34" charset="0"/>
              </a:rPr>
              <a:t> domains (methylene and methyl groups) in the bulk.</a:t>
            </a:r>
            <a:endParaRPr lang="es-ES" sz="2000" b="1">
              <a:latin typeface="Calibri" pitchFamily="34" charset="0"/>
            </a:endParaRPr>
          </a:p>
        </p:txBody>
      </p:sp>
      <p:sp>
        <p:nvSpPr>
          <p:cNvPr id="25607" name="22 Rectángulo"/>
          <p:cNvSpPr>
            <a:spLocks noChangeArrowheads="1"/>
          </p:cNvSpPr>
          <p:nvPr/>
        </p:nvSpPr>
        <p:spPr bwMode="auto">
          <a:xfrm>
            <a:off x="4686300" y="4130675"/>
            <a:ext cx="4206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B0F0"/>
                </a:solidFill>
                <a:latin typeface="Calibri" pitchFamily="34" charset="0"/>
              </a:rPr>
              <a:t>How does Li</a:t>
            </a:r>
            <a:r>
              <a:rPr lang="en-US" sz="2400" b="1" baseline="30000">
                <a:solidFill>
                  <a:srgbClr val="00B0F0"/>
                </a:solidFill>
                <a:latin typeface="Calibri" pitchFamily="34" charset="0"/>
              </a:rPr>
              <a:t>+</a:t>
            </a:r>
            <a:r>
              <a:rPr lang="en-US" sz="2400" b="1">
                <a:solidFill>
                  <a:srgbClr val="00B0F0"/>
                </a:solidFill>
                <a:latin typeface="Calibri" pitchFamily="34" charset="0"/>
              </a:rPr>
              <a:t> accommodate in the two networks? </a:t>
            </a:r>
          </a:p>
          <a:p>
            <a:pPr algn="ctr"/>
            <a:r>
              <a:rPr lang="en-US" sz="2400" b="1">
                <a:solidFill>
                  <a:srgbClr val="00B0F0"/>
                </a:solidFill>
                <a:latin typeface="Calibri" pitchFamily="34" charset="0"/>
              </a:rPr>
              <a:t>Why LiNO</a:t>
            </a:r>
            <a:r>
              <a:rPr lang="en-US" sz="2400" b="1" baseline="-25000">
                <a:solidFill>
                  <a:srgbClr val="00B0F0"/>
                </a:solidFill>
                <a:latin typeface="Calibri" pitchFamily="34" charset="0"/>
              </a:rPr>
              <a:t>3</a:t>
            </a:r>
            <a:r>
              <a:rPr lang="en-US" sz="2400" b="1">
                <a:solidFill>
                  <a:srgbClr val="00B0F0"/>
                </a:solidFill>
                <a:latin typeface="Calibri" pitchFamily="34" charset="0"/>
              </a:rPr>
              <a:t> precipitates?</a:t>
            </a:r>
            <a:endParaRPr lang="es-ES" sz="2400" b="1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256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3050" y="3532188"/>
            <a:ext cx="2214563" cy="224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" name="24 Flecha derecha"/>
          <p:cNvSpPr/>
          <p:nvPr/>
        </p:nvSpPr>
        <p:spPr>
          <a:xfrm>
            <a:off x="3971925" y="4630738"/>
            <a:ext cx="714375" cy="28575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5610" name="25 CuadroTexto"/>
          <p:cNvSpPr txBox="1">
            <a:spLocks noChangeArrowheads="1"/>
          </p:cNvSpPr>
          <p:nvPr/>
        </p:nvSpPr>
        <p:spPr bwMode="auto">
          <a:xfrm>
            <a:off x="1042988" y="5791200"/>
            <a:ext cx="35718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 i="1">
                <a:latin typeface="Calibri" pitchFamily="34" charset="0"/>
              </a:rPr>
              <a:t>Polar and apolar domains in pure EAN. </a:t>
            </a:r>
          </a:p>
        </p:txBody>
      </p:sp>
      <p:sp>
        <p:nvSpPr>
          <p:cNvPr id="25612" name="Line 4"/>
          <p:cNvSpPr>
            <a:spLocks noChangeShapeType="1"/>
          </p:cNvSpPr>
          <p:nvPr/>
        </p:nvSpPr>
        <p:spPr bwMode="auto">
          <a:xfrm>
            <a:off x="474663" y="981075"/>
            <a:ext cx="6905625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5 CuadroTexto"/>
          <p:cNvSpPr txBox="1">
            <a:spLocks noChangeArrowheads="1"/>
          </p:cNvSpPr>
          <p:nvPr/>
        </p:nvSpPr>
        <p:spPr bwMode="auto">
          <a:xfrm>
            <a:off x="468313" y="552450"/>
            <a:ext cx="6715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2000" b="1">
                <a:solidFill>
                  <a:schemeClr val="accent1"/>
                </a:solidFill>
              </a:rPr>
              <a:t> </a:t>
            </a:r>
            <a:r>
              <a:rPr lang="es-ES" sz="2400" b="1">
                <a:solidFill>
                  <a:schemeClr val="accent1"/>
                </a:solidFill>
              </a:rPr>
              <a:t>RESULTS</a:t>
            </a:r>
            <a:r>
              <a:rPr lang="es-ES" sz="2000" b="1">
                <a:solidFill>
                  <a:schemeClr val="accent1"/>
                </a:solidFill>
              </a:rPr>
              <a:t>: radial distribution functions (RDFs).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1412875"/>
            <a:ext cx="57054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619125" y="981075"/>
            <a:ext cx="6905625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53" name="28 CuadroTexto"/>
          <p:cNvSpPr txBox="1">
            <a:spLocks noChangeArrowheads="1"/>
          </p:cNvSpPr>
          <p:nvPr/>
        </p:nvSpPr>
        <p:spPr bwMode="auto">
          <a:xfrm>
            <a:off x="107950" y="2852738"/>
            <a:ext cx="22320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Structure of EAN: only slightly affected by LiNO</a:t>
            </a:r>
            <a:r>
              <a:rPr lang="es-ES" baseline="-25000">
                <a:latin typeface="Calibri" pitchFamily="34" charset="0"/>
              </a:rPr>
              <a:t>3</a:t>
            </a:r>
            <a:r>
              <a:rPr lang="es-ES">
                <a:latin typeface="Calibri" pitchFamily="34" charset="0"/>
              </a:rPr>
              <a:t> addition</a:t>
            </a:r>
          </a:p>
        </p:txBody>
      </p:sp>
      <p:sp>
        <p:nvSpPr>
          <p:cNvPr id="6" name="26 CuadroTexto"/>
          <p:cNvSpPr txBox="1">
            <a:spLocks noChangeArrowheads="1"/>
          </p:cNvSpPr>
          <p:nvPr/>
        </p:nvSpPr>
        <p:spPr bwMode="auto">
          <a:xfrm>
            <a:off x="-36513" y="6608763"/>
            <a:ext cx="5472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 dirty="0">
                <a:latin typeface="Calibri" pitchFamily="34" charset="0"/>
              </a:rPr>
              <a:t>T. Méndez-Morales et al.  JPCB, </a:t>
            </a:r>
            <a:r>
              <a:rPr lang="es-ES" sz="1200" dirty="0" err="1">
                <a:latin typeface="Calibri" pitchFamily="34" charset="0"/>
              </a:rPr>
              <a:t>accepted</a:t>
            </a:r>
            <a:r>
              <a:rPr lang="es-ES" sz="1200" dirty="0">
                <a:latin typeface="Calibri" pitchFamily="34" charset="0"/>
              </a:rPr>
              <a:t> </a:t>
            </a:r>
            <a:r>
              <a:rPr lang="es-ES" sz="1200" dirty="0" err="1">
                <a:latin typeface="Calibri" pitchFamily="34" charset="0"/>
              </a:rPr>
              <a:t>for</a:t>
            </a:r>
            <a:r>
              <a:rPr lang="es-ES" sz="1200" dirty="0">
                <a:latin typeface="Calibri" pitchFamily="34" charset="0"/>
              </a:rPr>
              <a:t> </a:t>
            </a:r>
            <a:r>
              <a:rPr lang="es-ES" sz="1200" dirty="0" err="1">
                <a:latin typeface="Calibri" pitchFamily="34" charset="0"/>
              </a:rPr>
              <a:t>publication</a:t>
            </a:r>
            <a:endParaRPr lang="es-ES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1368</Words>
  <Application>Microsoft Office PowerPoint</Application>
  <PresentationFormat>Presentación en pantalla (4:3)</PresentationFormat>
  <Paragraphs>153</Paragraphs>
  <Slides>28</Slides>
  <Notes>22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0" baseType="lpstr">
      <vt:lpstr>Tema de Office</vt:lpstr>
      <vt:lpstr>Graph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trini</dc:creator>
  <cp:lastModifiedBy>User</cp:lastModifiedBy>
  <cp:revision>233</cp:revision>
  <dcterms:created xsi:type="dcterms:W3CDTF">2013-11-04T20:33:23Z</dcterms:created>
  <dcterms:modified xsi:type="dcterms:W3CDTF">2013-12-01T18:35:45Z</dcterms:modified>
</cp:coreProperties>
</file>