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7" r:id="rId4"/>
    <p:sldId id="258" r:id="rId5"/>
    <p:sldId id="259" r:id="rId6"/>
    <p:sldId id="262" r:id="rId7"/>
    <p:sldId id="261" r:id="rId8"/>
    <p:sldId id="260" r:id="rId9"/>
    <p:sldId id="265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368" y="-96"/>
      </p:cViewPr>
      <p:guideLst>
        <p:guide orient="horz" pos="3278"/>
        <p:guide pos="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     </c:v>
                </c:pt>
              </c:strCache>
            </c:strRef>
          </c:tx>
          <c:cat>
            <c:strRef>
              <c:f>Tabelle1!$A$2:$A$6</c:f>
              <c:strCache>
                <c:ptCount val="4"/>
                <c:pt idx="0">
                  <c:v>WG 1</c:v>
                </c:pt>
                <c:pt idx="1">
                  <c:v>WG 2</c:v>
                </c:pt>
                <c:pt idx="2">
                  <c:v>WG 3</c:v>
                </c:pt>
                <c:pt idx="3">
                  <c:v>WG 4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0.0</c:v>
                </c:pt>
                <c:pt idx="1">
                  <c:v>11.0</c:v>
                </c:pt>
                <c:pt idx="2">
                  <c:v>5.0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420438078655"/>
          <c:y val="0.26862878085129"/>
          <c:w val="0.304621359588358"/>
          <c:h val="0.643241533478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&lt;= 1 month</c:v>
                </c:pt>
                <c:pt idx="1">
                  <c:v>2 month</c:v>
                </c:pt>
                <c:pt idx="2">
                  <c:v>3 month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4.0</c:v>
                </c:pt>
                <c:pt idx="1">
                  <c:v>0.0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549907506872"/>
          <c:y val="0.11278541896465"/>
          <c:w val="0.395450092493128"/>
          <c:h val="0.7934876077707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"/>
          <c:w val="0.500860710572629"/>
          <c:h val="0.720592630651214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  </c:v>
                </c:pt>
              </c:strCache>
            </c:strRef>
          </c:tx>
          <c:cat>
            <c:strRef>
              <c:f>Tabelle1!$A$2:$A$11</c:f>
              <c:strCache>
                <c:ptCount val="10"/>
                <c:pt idx="0">
                  <c:v>Austria</c:v>
                </c:pt>
                <c:pt idx="1">
                  <c:v>France</c:v>
                </c:pt>
                <c:pt idx="2">
                  <c:v>Germany</c:v>
                </c:pt>
                <c:pt idx="3">
                  <c:v>Greece</c:v>
                </c:pt>
                <c:pt idx="4">
                  <c:v>Italy</c:v>
                </c:pt>
                <c:pt idx="5">
                  <c:v>Latvia</c:v>
                </c:pt>
                <c:pt idx="6">
                  <c:v>Poland</c:v>
                </c:pt>
                <c:pt idx="7">
                  <c:v>Portugal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3.0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0574331557885"/>
          <c:y val="0.14839656338922"/>
          <c:w val="0.35555743214714"/>
          <c:h val="0.780344873162405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9F5BB-2FFD-1949-AEBB-929F22F33B73}" type="datetimeFigureOut">
              <a:rPr lang="en-US" smtClean="0"/>
              <a:t>24/11/2013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56A6-7283-5F49-839E-1AEC9CE4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6F30-8FF2-2245-8CA9-198FEE500D34}" type="datetimeFigureOut">
              <a:rPr lang="en-US" smtClean="0"/>
              <a:t>24/11/2013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BB84E-C9D5-EA41-AD71-B885D7984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C057-2496-884B-B4F4-96E1811D2F1C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9BBA-8DD1-FB44-BD85-3F7C9D3DE75F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7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CED-2314-C249-9E82-1DBC3326467E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8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6A6-F4A6-B143-B04D-4B4C4D4EB8EF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86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B638-3E03-C34C-8B35-34D4158D7764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1035-EC38-EF4C-9C9F-9DA4AC900728}" type="datetime1">
              <a:rPr lang="en-GB" smtClean="0"/>
              <a:t>24/11/2013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4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89CB-3515-714F-B75E-EDA9415C31F9}" type="datetime1">
              <a:rPr lang="en-GB" smtClean="0"/>
              <a:t>24/11/2013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07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3E6-D215-4F49-99BB-EF67169D36D8}" type="datetime1">
              <a:rPr lang="en-GB" smtClean="0"/>
              <a:t>24/11/2013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85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7AB-ADC3-3F4F-B090-CB790CCD92BD}" type="datetime1">
              <a:rPr lang="en-GB" smtClean="0"/>
              <a:t>24/11/2013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0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814E-AC83-7E49-9200-D40F7BE402BA}" type="datetime1">
              <a:rPr lang="en-GB" smtClean="0"/>
              <a:t>24/11/2013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4D9-D4B5-9A4E-BAA2-5B74916FFB6E}" type="datetime1">
              <a:rPr lang="en-GB" smtClean="0"/>
              <a:t>24/11/2013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9624-F0CD-0443-8529-1331B681DB34}" type="datetime1">
              <a:rPr lang="en-GB" smtClean="0"/>
              <a:t>24/11/2013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6A7A-6770-4DFF-9CB4-CD64F2B6F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1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17948"/>
          <a:stretch/>
        </p:blipFill>
        <p:spPr>
          <a:xfrm>
            <a:off x="1904954" y="2254685"/>
            <a:ext cx="4752580" cy="437192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669393" y="6010873"/>
            <a:ext cx="23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http://www.usc.es/exil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0564" y="1524005"/>
            <a:ext cx="8254708" cy="614058"/>
            <a:chOff x="233464" y="1536963"/>
            <a:chExt cx="9144000" cy="536312"/>
          </a:xfrm>
        </p:grpSpPr>
        <p:sp>
          <p:nvSpPr>
            <p:cNvPr id="16" name="Abgerundetes Rechteck 7"/>
            <p:cNvSpPr/>
            <p:nvPr/>
          </p:nvSpPr>
          <p:spPr>
            <a:xfrm>
              <a:off x="233464" y="1536963"/>
              <a:ext cx="9144000" cy="536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3"/>
            <p:cNvSpPr txBox="1"/>
            <p:nvPr/>
          </p:nvSpPr>
          <p:spPr>
            <a:xfrm>
              <a:off x="250197" y="1562828"/>
              <a:ext cx="8625697" cy="40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Working 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roup 2</a:t>
              </a:r>
              <a:r>
                <a:rPr lang="de-D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Chemical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Properties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Abgerundetes Rechteck 14"/>
          <p:cNvSpPr/>
          <p:nvPr/>
        </p:nvSpPr>
        <p:spPr>
          <a:xfrm>
            <a:off x="2100563" y="5074056"/>
            <a:ext cx="2473025" cy="8866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5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10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470564" y="1524005"/>
            <a:ext cx="8254708" cy="614058"/>
            <a:chOff x="233464" y="1536963"/>
            <a:chExt cx="9144000" cy="536312"/>
          </a:xfrm>
        </p:grpSpPr>
        <p:sp>
          <p:nvSpPr>
            <p:cNvPr id="10" name="Abgerundetes Rechteck 7"/>
            <p:cNvSpPr/>
            <p:nvPr/>
          </p:nvSpPr>
          <p:spPr>
            <a:xfrm>
              <a:off x="233464" y="1536963"/>
              <a:ext cx="9144000" cy="536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3"/>
            <p:cNvSpPr txBox="1"/>
            <p:nvPr/>
          </p:nvSpPr>
          <p:spPr>
            <a:xfrm>
              <a:off x="250197" y="1562828"/>
              <a:ext cx="8625697" cy="40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Working 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roup 2</a:t>
              </a:r>
              <a:r>
                <a:rPr lang="de-D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Chemical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Properties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75096" y="2178988"/>
            <a:ext cx="8813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15:30 – 15:45	</a:t>
            </a:r>
            <a:r>
              <a:rPr lang="de-DE" sz="1400" dirty="0" err="1" smtClean="0"/>
              <a:t>Introduction</a:t>
            </a:r>
            <a:r>
              <a:rPr lang="de-DE" sz="1400" dirty="0" smtClean="0"/>
              <a:t>  					</a:t>
            </a:r>
          </a:p>
          <a:p>
            <a:endParaRPr lang="de-DE" sz="1400" dirty="0" smtClean="0"/>
          </a:p>
          <a:p>
            <a:r>
              <a:rPr lang="de-DE" dirty="0" smtClean="0"/>
              <a:t>15:45 – 15:55	</a:t>
            </a:r>
            <a:r>
              <a:rPr lang="de-DE" sz="1400" dirty="0" smtClean="0"/>
              <a:t>Monitoring </a:t>
            </a:r>
            <a:r>
              <a:rPr lang="de-DE" sz="1400" dirty="0" err="1" smtClean="0"/>
              <a:t>interactions</a:t>
            </a:r>
            <a:r>
              <a:rPr lang="de-DE" sz="1400" dirty="0" smtClean="0"/>
              <a:t> in Ils </a:t>
            </a:r>
            <a:r>
              <a:rPr lang="de-DE" sz="1400" dirty="0" err="1" smtClean="0"/>
              <a:t>using</a:t>
            </a:r>
            <a:r>
              <a:rPr lang="de-DE" sz="1400" dirty="0" smtClean="0"/>
              <a:t> </a:t>
            </a:r>
            <a:r>
              <a:rPr lang="de-DE" sz="1400" dirty="0" err="1" smtClean="0"/>
              <a:t>vibrational</a:t>
            </a:r>
            <a:r>
              <a:rPr lang="de-DE" sz="1400" dirty="0" smtClean="0"/>
              <a:t> </a:t>
            </a:r>
            <a:r>
              <a:rPr lang="de-DE" sz="1400" dirty="0" err="1" smtClean="0"/>
              <a:t>spectroscopy</a:t>
            </a:r>
            <a:r>
              <a:rPr lang="de-DE" sz="1400" dirty="0" smtClean="0"/>
              <a:t>		</a:t>
            </a:r>
            <a:r>
              <a:rPr lang="de-DE" dirty="0" err="1" smtClean="0"/>
              <a:t>Dracopoulos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dirty="0" smtClean="0"/>
              <a:t>15:55 – 16:05	</a:t>
            </a:r>
            <a:r>
              <a:rPr lang="de-DE" sz="1400" dirty="0" smtClean="0"/>
              <a:t>On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role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X-</a:t>
            </a:r>
            <a:r>
              <a:rPr lang="de-DE" sz="1400" dirty="0" err="1" smtClean="0"/>
              <a:t>ray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neutron</a:t>
            </a:r>
            <a:r>
              <a:rPr lang="de-DE" sz="1400" dirty="0" smtClean="0"/>
              <a:t> </a:t>
            </a: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			</a:t>
            </a:r>
            <a:r>
              <a:rPr lang="de-DE" dirty="0" err="1" smtClean="0"/>
              <a:t>Triolo</a:t>
            </a:r>
            <a:endParaRPr lang="de-DE" sz="1400" dirty="0" smtClean="0"/>
          </a:p>
          <a:p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dirty="0" err="1" smtClean="0"/>
              <a:t>describe</a:t>
            </a:r>
            <a:r>
              <a:rPr lang="de-DE" sz="1400" dirty="0" smtClean="0"/>
              <a:t>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dynamics</a:t>
            </a:r>
            <a:r>
              <a:rPr lang="de-DE" sz="1400" dirty="0" smtClean="0"/>
              <a:t>  in ILs</a:t>
            </a:r>
          </a:p>
          <a:p>
            <a:endParaRPr lang="de-DE" sz="1400" dirty="0" smtClean="0"/>
          </a:p>
          <a:p>
            <a:r>
              <a:rPr lang="de-DE" dirty="0" smtClean="0"/>
              <a:t>16:05 – 16:15	</a:t>
            </a:r>
            <a:r>
              <a:rPr lang="de-DE" sz="1400" dirty="0" smtClean="0"/>
              <a:t>Dynamic light </a:t>
            </a:r>
            <a:r>
              <a:rPr lang="de-DE" sz="1400" dirty="0" err="1" smtClean="0"/>
              <a:t>scattering</a:t>
            </a:r>
            <a:r>
              <a:rPr lang="de-DE" sz="1400" dirty="0" smtClean="0"/>
              <a:t>					</a:t>
            </a:r>
            <a:r>
              <a:rPr lang="de-DE" dirty="0" err="1" smtClean="0"/>
              <a:t>Blochowicz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dirty="0" smtClean="0"/>
              <a:t>16:15 – 16:25	</a:t>
            </a:r>
            <a:r>
              <a:rPr lang="de-DE" sz="1400" dirty="0" smtClean="0"/>
              <a:t>Lithium </a:t>
            </a:r>
            <a:r>
              <a:rPr lang="de-DE" sz="1400" dirty="0" err="1" smtClean="0"/>
              <a:t>solvation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protic</a:t>
            </a:r>
            <a:r>
              <a:rPr lang="de-DE" sz="1400" dirty="0" smtClean="0"/>
              <a:t> </a:t>
            </a:r>
            <a:r>
              <a:rPr lang="de-DE" sz="1400" dirty="0" err="1" smtClean="0"/>
              <a:t>ionic</a:t>
            </a:r>
            <a:r>
              <a:rPr lang="de-DE" sz="1400" dirty="0" smtClean="0"/>
              <a:t> </a:t>
            </a:r>
            <a:r>
              <a:rPr lang="de-DE" sz="1400" dirty="0" err="1" smtClean="0"/>
              <a:t>liquids</a:t>
            </a:r>
            <a:r>
              <a:rPr lang="de-DE" sz="1400" dirty="0" smtClean="0"/>
              <a:t>			</a:t>
            </a:r>
            <a:r>
              <a:rPr lang="de-DE" dirty="0" smtClean="0"/>
              <a:t>Varela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dirty="0" smtClean="0"/>
              <a:t>16:25 – 16:35	</a:t>
            </a:r>
            <a:r>
              <a:rPr lang="de-DE" sz="1400" dirty="0" err="1" smtClean="0"/>
              <a:t>Electrochemical</a:t>
            </a:r>
            <a:r>
              <a:rPr lang="de-DE" sz="1400" dirty="0" smtClean="0"/>
              <a:t> </a:t>
            </a:r>
            <a:r>
              <a:rPr lang="de-DE" sz="1400" dirty="0" err="1" smtClean="0"/>
              <a:t>reactivity</a:t>
            </a:r>
            <a:r>
              <a:rPr lang="de-DE" sz="1400" dirty="0" smtClean="0"/>
              <a:t> in </a:t>
            </a:r>
            <a:r>
              <a:rPr lang="de-DE" sz="1400" dirty="0" err="1" smtClean="0"/>
              <a:t>ionic</a:t>
            </a:r>
            <a:r>
              <a:rPr lang="de-DE" sz="1400" dirty="0" smtClean="0"/>
              <a:t> </a:t>
            </a:r>
            <a:r>
              <a:rPr lang="de-DE" sz="1400" dirty="0" err="1" smtClean="0"/>
              <a:t>liquids</a:t>
            </a:r>
            <a:r>
              <a:rPr lang="de-DE" sz="1400" dirty="0" smtClean="0"/>
              <a:t>			</a:t>
            </a:r>
            <a:r>
              <a:rPr lang="de-DE" dirty="0" err="1" smtClean="0"/>
              <a:t>Lagrost</a:t>
            </a:r>
            <a:endParaRPr lang="de-DE" sz="1400" dirty="0" smtClean="0"/>
          </a:p>
          <a:p>
            <a:endParaRPr lang="de-DE" dirty="0" smtClean="0"/>
          </a:p>
          <a:p>
            <a:r>
              <a:rPr lang="de-DE" dirty="0" smtClean="0"/>
              <a:t>16:35 – 16:45	</a:t>
            </a:r>
            <a:r>
              <a:rPr lang="de-DE" sz="1400" dirty="0" err="1" smtClean="0"/>
              <a:t>Extraction</a:t>
            </a:r>
            <a:r>
              <a:rPr lang="de-DE" sz="1400" dirty="0" smtClean="0"/>
              <a:t> </a:t>
            </a:r>
            <a:r>
              <a:rPr lang="de-DE" sz="1400" dirty="0" err="1" smtClean="0"/>
              <a:t>properties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experimental </a:t>
            </a:r>
            <a:r>
              <a:rPr lang="de-DE" sz="1400" dirty="0" err="1" smtClean="0"/>
              <a:t>studies</a:t>
            </a:r>
            <a:r>
              <a:rPr lang="de-DE" sz="1400" dirty="0" smtClean="0"/>
              <a:t> on </a:t>
            </a:r>
            <a:r>
              <a:rPr lang="de-DE" sz="1400" dirty="0" err="1" smtClean="0"/>
              <a:t>limiting</a:t>
            </a:r>
            <a:r>
              <a:rPr lang="de-DE" sz="1400" dirty="0" smtClean="0"/>
              <a:t>		</a:t>
            </a:r>
            <a:r>
              <a:rPr lang="de-DE" dirty="0" err="1" smtClean="0"/>
              <a:t>Domanska</a:t>
            </a:r>
            <a:r>
              <a:rPr lang="de-DE" sz="1400" dirty="0" smtClean="0"/>
              <a:t>	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dirty="0" err="1" smtClean="0"/>
              <a:t>activity</a:t>
            </a:r>
            <a:r>
              <a:rPr lang="de-DE" sz="1400" dirty="0" smtClean="0"/>
              <a:t> </a:t>
            </a:r>
            <a:r>
              <a:rPr lang="de-DE" sz="1400" dirty="0" err="1" smtClean="0"/>
              <a:t>coefficients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various</a:t>
            </a:r>
            <a:r>
              <a:rPr lang="de-DE" sz="1400" dirty="0" smtClean="0"/>
              <a:t> </a:t>
            </a:r>
            <a:r>
              <a:rPr lang="de-DE" sz="1400" dirty="0" err="1" smtClean="0"/>
              <a:t>solutes</a:t>
            </a:r>
            <a:r>
              <a:rPr lang="de-DE" sz="1400" dirty="0" smtClean="0"/>
              <a:t> in ILs</a:t>
            </a:r>
          </a:p>
          <a:p>
            <a:endParaRPr lang="de-DE" sz="1400" dirty="0" smtClean="0"/>
          </a:p>
          <a:p>
            <a:r>
              <a:rPr lang="de-DE" dirty="0" smtClean="0"/>
              <a:t>16:45 – 16:55	</a:t>
            </a:r>
            <a:r>
              <a:rPr lang="de-DE" sz="1400" dirty="0" smtClean="0"/>
              <a:t>LTPEP: Equipment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measuring</a:t>
            </a:r>
            <a:r>
              <a:rPr lang="de-DE" sz="1400" dirty="0" smtClean="0"/>
              <a:t> </a:t>
            </a:r>
            <a:r>
              <a:rPr lang="de-DE" sz="1400" dirty="0" err="1" smtClean="0"/>
              <a:t>ranges</a:t>
            </a:r>
            <a:r>
              <a:rPr lang="de-DE" sz="1400" dirty="0" smtClean="0"/>
              <a:t>  			</a:t>
            </a:r>
            <a:r>
              <a:rPr lang="de-DE" dirty="0" err="1" smtClean="0"/>
              <a:t>Mylona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750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910396" y="2270189"/>
            <a:ext cx="7344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376092"/>
                </a:solidFill>
              </a:rPr>
              <a:t>Fundamental understanding of IL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between </a:t>
            </a:r>
            <a:r>
              <a:rPr lang="en-GB" sz="2000" dirty="0" err="1" smtClean="0"/>
              <a:t>cations</a:t>
            </a:r>
            <a:r>
              <a:rPr lang="en-GB" sz="2000" dirty="0" smtClean="0"/>
              <a:t> and anions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between IL ions and solutes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at surfaces</a:t>
            </a:r>
          </a:p>
          <a:p>
            <a:pPr lvl="1"/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376092"/>
                </a:solidFill>
              </a:rPr>
              <a:t>Determination of physicochemical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Pure 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Mixtures with co-solvents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376092"/>
                </a:solidFill>
              </a:rPr>
              <a:t>Modelling</a:t>
            </a:r>
            <a:r>
              <a:rPr lang="en-GB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Computer-aided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Analysis of structural ordering (at surfaces)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Computation and prediction of </a:t>
            </a:r>
            <a:r>
              <a:rPr lang="en-GB" sz="2000" dirty="0" err="1" smtClean="0"/>
              <a:t>physico</a:t>
            </a:r>
            <a:r>
              <a:rPr lang="en-GB" sz="2000" dirty="0" smtClean="0"/>
              <a:t>-chemical properties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0564" y="1524005"/>
            <a:ext cx="8254708" cy="614058"/>
            <a:chOff x="233464" y="1536963"/>
            <a:chExt cx="9144000" cy="536312"/>
          </a:xfrm>
        </p:grpSpPr>
        <p:sp>
          <p:nvSpPr>
            <p:cNvPr id="14" name="Abgerundetes Rechteck 7"/>
            <p:cNvSpPr/>
            <p:nvPr/>
          </p:nvSpPr>
          <p:spPr>
            <a:xfrm>
              <a:off x="233464" y="1536963"/>
              <a:ext cx="9144000" cy="536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3"/>
            <p:cNvSpPr txBox="1"/>
            <p:nvPr/>
          </p:nvSpPr>
          <p:spPr>
            <a:xfrm>
              <a:off x="250197" y="1562828"/>
              <a:ext cx="8625697" cy="40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Working 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roup 2</a:t>
              </a:r>
              <a:r>
                <a:rPr lang="de-D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Chemical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Properties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1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9174" y="3034597"/>
            <a:ext cx="4544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Margarida Costa Gomes</a:t>
            </a:r>
          </a:p>
          <a:p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 smtClean="0"/>
              <a:t>Institut de </a:t>
            </a:r>
            <a:r>
              <a:rPr lang="de-DE" dirty="0" err="1" smtClean="0"/>
              <a:t>chimie</a:t>
            </a:r>
            <a:r>
              <a:rPr lang="de-DE" dirty="0" smtClean="0"/>
              <a:t> de Clermont-Ferrand</a:t>
            </a:r>
          </a:p>
          <a:p>
            <a:pPr algn="ctr"/>
            <a:r>
              <a:rPr lang="de-DE" dirty="0" err="1" smtClean="0"/>
              <a:t>Universite</a:t>
            </a:r>
            <a:r>
              <a:rPr lang="de-DE" dirty="0" smtClean="0"/>
              <a:t> Blaise Pascal / CNRS</a:t>
            </a:r>
          </a:p>
          <a:p>
            <a:pPr algn="ctr"/>
            <a:r>
              <a:rPr lang="de-DE" dirty="0" smtClean="0"/>
              <a:t>Clermont-Ferrand</a:t>
            </a:r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>
                <a:sym typeface="Wingdings 2"/>
              </a:rPr>
              <a:t>Phone:	+33 47340 7205</a:t>
            </a:r>
          </a:p>
          <a:p>
            <a:pPr algn="ctr"/>
            <a:r>
              <a:rPr lang="de-DE" dirty="0" smtClean="0">
                <a:sym typeface="Wingdings 2"/>
              </a:rPr>
              <a:t>Fax:	+33 47340 7185</a:t>
            </a:r>
          </a:p>
          <a:p>
            <a:pPr algn="ctr"/>
            <a:r>
              <a:rPr lang="de-DE" dirty="0" smtClean="0">
                <a:sym typeface="Wingdings 2"/>
              </a:rPr>
              <a:t>Email:	</a:t>
            </a:r>
            <a:r>
              <a:rPr lang="de-DE" sz="1600" dirty="0" smtClean="0">
                <a:sym typeface="Wingdings 2"/>
              </a:rPr>
              <a:t>margarida.c.gomes@univ-bpclermont.fr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87778" y="3041078"/>
            <a:ext cx="46163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Schröder</a:t>
            </a:r>
          </a:p>
          <a:p>
            <a:endParaRPr lang="de-DE" dirty="0" smtClean="0"/>
          </a:p>
          <a:p>
            <a:r>
              <a:rPr lang="de-DE" dirty="0" smtClean="0"/>
              <a:t>Institute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Biological Chemistry</a:t>
            </a:r>
          </a:p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Vienna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ym typeface="Wingdings 2"/>
              </a:rPr>
              <a:t>Phone:	+43 14277 52711</a:t>
            </a:r>
          </a:p>
          <a:p>
            <a:r>
              <a:rPr lang="de-DE" dirty="0" smtClean="0">
                <a:sym typeface="Wingdings 2"/>
              </a:rPr>
              <a:t>Fax:	+43 14277 852711</a:t>
            </a:r>
          </a:p>
          <a:p>
            <a:r>
              <a:rPr lang="de-DE" dirty="0" smtClean="0"/>
              <a:t>Email:	</a:t>
            </a:r>
            <a:r>
              <a:rPr lang="de-DE" sz="1600" dirty="0" smtClean="0"/>
              <a:t>christian.schroeder@univie.ac.at</a:t>
            </a:r>
          </a:p>
          <a:p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0564" y="1524005"/>
            <a:ext cx="8254708" cy="614058"/>
            <a:chOff x="233464" y="1536963"/>
            <a:chExt cx="9144000" cy="536312"/>
          </a:xfrm>
        </p:grpSpPr>
        <p:sp>
          <p:nvSpPr>
            <p:cNvPr id="17" name="Abgerundetes Rechteck 7"/>
            <p:cNvSpPr/>
            <p:nvPr/>
          </p:nvSpPr>
          <p:spPr>
            <a:xfrm>
              <a:off x="233464" y="1536963"/>
              <a:ext cx="9144000" cy="536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3"/>
            <p:cNvSpPr txBox="1"/>
            <p:nvPr/>
          </p:nvSpPr>
          <p:spPr>
            <a:xfrm>
              <a:off x="250197" y="1562828"/>
              <a:ext cx="8625697" cy="40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Working 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de-D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roup 2</a:t>
              </a:r>
              <a:r>
                <a:rPr lang="de-DE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Chemical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Properties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51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311548" y="1681444"/>
            <a:ext cx="2545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Margarida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Gomes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33465" y="1692611"/>
            <a:ext cx="2694562" cy="418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64"/>
          <p:cNvSpPr txBox="1"/>
          <p:nvPr/>
        </p:nvSpPr>
        <p:spPr>
          <a:xfrm>
            <a:off x="38903" y="2244006"/>
            <a:ext cx="500649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Experimental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thermodynamics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Solvation in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ionic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liquids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Gas-liquid </a:t>
            </a:r>
            <a:r>
              <a:rPr lang="de-DE" dirty="0" err="1" smtClean="0"/>
              <a:t>and</a:t>
            </a:r>
            <a:r>
              <a:rPr lang="de-DE" dirty="0"/>
              <a:t> l</a:t>
            </a:r>
            <a:r>
              <a:rPr lang="de-DE" dirty="0" smtClean="0"/>
              <a:t>iquid-liquid </a:t>
            </a:r>
            <a:r>
              <a:rPr lang="de-DE" dirty="0" err="1" smtClean="0"/>
              <a:t>equilibria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Energetics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solvation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Solvation-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Interactions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ionic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liquid- material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Transport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properties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Viscosity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Ionic</a:t>
            </a:r>
            <a:r>
              <a:rPr lang="de-DE" dirty="0" smtClean="0"/>
              <a:t> </a:t>
            </a:r>
            <a:r>
              <a:rPr lang="de-DE" dirty="0" err="1" smtClean="0"/>
              <a:t>conductivity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coefficients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Ionic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liquids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Partition </a:t>
            </a:r>
            <a:r>
              <a:rPr lang="de-DE" dirty="0" err="1" smtClean="0"/>
              <a:t>coefficients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aqueous</a:t>
            </a:r>
            <a:r>
              <a:rPr lang="de-DE" dirty="0" smtClean="0"/>
              <a:t> </a:t>
            </a:r>
            <a:r>
              <a:rPr lang="de-DE" dirty="0" err="1" smtClean="0"/>
              <a:t>compartiment</a:t>
            </a:r>
            <a:endParaRPr lang="de-DE" dirty="0" smtClean="0"/>
          </a:p>
        </p:txBody>
      </p:sp>
      <p:pic>
        <p:nvPicPr>
          <p:cNvPr id="12" name="Picture 11" descr="c6h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9771" y="1389038"/>
            <a:ext cx="1396931" cy="1396609"/>
          </a:xfrm>
          <a:prstGeom prst="rect">
            <a:avLst/>
          </a:prstGeom>
          <a:noFill/>
        </p:spPr>
      </p:pic>
      <p:pic>
        <p:nvPicPr>
          <p:cNvPr id="14" name="Picture 13" descr="AparelhoMisturas-Ari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0" y="1390822"/>
            <a:ext cx="1682246" cy="2018611"/>
          </a:xfrm>
          <a:prstGeom prst="rect">
            <a:avLst/>
          </a:prstGeom>
        </p:spPr>
      </p:pic>
      <p:pic>
        <p:nvPicPr>
          <p:cNvPr id="15" name="Picture 14" descr="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38" y="5036394"/>
            <a:ext cx="1331355" cy="13391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68154" y="2863706"/>
            <a:ext cx="1988737" cy="1536095"/>
            <a:chOff x="1946019" y="1440000"/>
            <a:chExt cx="5211317" cy="3924000"/>
          </a:xfrm>
        </p:grpSpPr>
        <p:pic>
          <p:nvPicPr>
            <p:cNvPr id="17" name="Picture 17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6019" y="1440000"/>
              <a:ext cx="5211317" cy="39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115" y="3804097"/>
              <a:ext cx="1436143" cy="495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618" y="4122700"/>
              <a:ext cx="944083" cy="48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57" y="2064365"/>
              <a:ext cx="1445747" cy="40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866" y="2599860"/>
              <a:ext cx="944083" cy="48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526" y="3388766"/>
            <a:ext cx="1931988" cy="165235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029564" y="4561201"/>
            <a:ext cx="2188446" cy="1785041"/>
            <a:chOff x="4122453" y="2210307"/>
            <a:chExt cx="4913711" cy="4343264"/>
          </a:xfrm>
        </p:grpSpPr>
        <p:grpSp>
          <p:nvGrpSpPr>
            <p:cNvPr id="35" name="Group 34"/>
            <p:cNvGrpSpPr/>
            <p:nvPr/>
          </p:nvGrpSpPr>
          <p:grpSpPr>
            <a:xfrm>
              <a:off x="4122453" y="2210307"/>
              <a:ext cx="4913711" cy="4343264"/>
              <a:chOff x="314706" y="1887206"/>
              <a:chExt cx="5784087" cy="4671309"/>
            </a:xfrm>
          </p:grpSpPr>
          <p:pic>
            <p:nvPicPr>
              <p:cNvPr id="37" name="Imagen 17"/>
              <p:cNvPicPr>
                <a:picLocks noChangeAspect="1"/>
              </p:cNvPicPr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14706" y="1887206"/>
                <a:ext cx="5784087" cy="4671309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1415230" y="2311667"/>
                <a:ext cx="3813187" cy="3414993"/>
                <a:chOff x="1415230" y="2311667"/>
                <a:chExt cx="3813187" cy="3414993"/>
              </a:xfrm>
            </p:grpSpPr>
            <p:pic>
              <p:nvPicPr>
                <p:cNvPr id="39" name="Imagen 10"/>
                <p:cNvPicPr>
                  <a:picLocks noChangeAspect="1"/>
                </p:cNvPicPr>
                <p:nvPr/>
              </p:nvPicPr>
              <p:blipFill>
                <a:blip r:embed="rId13"/>
                <a:srcRect t="11191"/>
                <a:stretch>
                  <a:fillRect/>
                </a:stretch>
              </p:blipFill>
              <p:spPr>
                <a:xfrm>
                  <a:off x="2323930" y="2311667"/>
                  <a:ext cx="876377" cy="778304"/>
                </a:xfrm>
                <a:prstGeom prst="rect">
                  <a:avLst/>
                </a:prstGeom>
              </p:spPr>
            </p:pic>
            <p:pic>
              <p:nvPicPr>
                <p:cNvPr id="40" name="Imagen 6"/>
                <p:cNvPicPr>
                  <a:picLocks noChangeAspect="1"/>
                </p:cNvPicPr>
                <p:nvPr/>
              </p:nvPicPr>
              <p:blipFill>
                <a:blip r:embed="rId14"/>
                <a:srcRect b="10060"/>
                <a:stretch>
                  <a:fillRect/>
                </a:stretch>
              </p:blipFill>
              <p:spPr>
                <a:xfrm>
                  <a:off x="1415230" y="5004287"/>
                  <a:ext cx="803175" cy="722373"/>
                </a:xfrm>
                <a:prstGeom prst="rect">
                  <a:avLst/>
                </a:prstGeom>
              </p:spPr>
            </p:pic>
            <p:pic>
              <p:nvPicPr>
                <p:cNvPr id="41" name="Imagen 12"/>
                <p:cNvPicPr>
                  <a:picLocks noChangeAspect="1"/>
                </p:cNvPicPr>
                <p:nvPr/>
              </p:nvPicPr>
              <p:blipFill>
                <a:blip r:embed="rId15"/>
                <a:srcRect t="10535" b="10807"/>
                <a:stretch>
                  <a:fillRect/>
                </a:stretch>
              </p:blipFill>
              <p:spPr>
                <a:xfrm>
                  <a:off x="2420361" y="3417958"/>
                  <a:ext cx="919683" cy="723400"/>
                </a:xfrm>
                <a:prstGeom prst="rect">
                  <a:avLst/>
                </a:prstGeom>
              </p:spPr>
            </p:pic>
            <p:pic>
              <p:nvPicPr>
                <p:cNvPr id="42" name="Imagen 13"/>
                <p:cNvPicPr>
                  <a:picLocks noChangeAspect="1"/>
                </p:cNvPicPr>
                <p:nvPr/>
              </p:nvPicPr>
              <p:blipFill>
                <a:blip r:embed="rId16"/>
                <a:srcRect t="17709" b="15056"/>
                <a:stretch>
                  <a:fillRect/>
                </a:stretch>
              </p:blipFill>
              <p:spPr>
                <a:xfrm>
                  <a:off x="4285283" y="4973877"/>
                  <a:ext cx="943134" cy="6341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36" name="Picture 35" descr="imagen.pov.png"/>
            <p:cNvPicPr>
              <a:picLocks noChangeAspect="1"/>
            </p:cNvPicPr>
            <p:nvPr/>
          </p:nvPicPr>
          <p:blipFill>
            <a:blip r:embed="rId17"/>
            <a:srcRect l="16609" t="16609" r="16609" b="16609"/>
            <a:stretch>
              <a:fillRect/>
            </a:stretch>
          </p:blipFill>
          <p:spPr>
            <a:xfrm>
              <a:off x="6752309" y="2485222"/>
              <a:ext cx="1965379" cy="1965381"/>
            </a:xfrm>
            <a:prstGeom prst="rect">
              <a:avLst/>
            </a:prstGeom>
          </p:spPr>
        </p:pic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89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518892" y="1668486"/>
            <a:ext cx="2140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Schröder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33465" y="1692611"/>
            <a:ext cx="2694562" cy="418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38903" y="2412460"/>
            <a:ext cx="44889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Polarizable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MD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simulations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Drude </a:t>
            </a:r>
            <a:r>
              <a:rPr lang="de-DE" dirty="0" err="1" smtClean="0"/>
              <a:t>oscillators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Point-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dipoles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Biomolecular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solvation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in IL / H</a:t>
            </a:r>
            <a:r>
              <a:rPr lang="de-DE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mixtures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Protein </a:t>
            </a:r>
            <a:r>
              <a:rPr lang="de-DE" dirty="0" err="1" smtClean="0"/>
              <a:t>solvation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Small </a:t>
            </a:r>
            <a:r>
              <a:rPr lang="de-DE" dirty="0" err="1" smtClean="0"/>
              <a:t>biomolecules</a:t>
            </a:r>
            <a:r>
              <a:rPr lang="de-DE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solute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Computational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spectroscopy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Dielectric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Solvation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(OKE </a:t>
            </a:r>
            <a:r>
              <a:rPr lang="de-DE" dirty="0" err="1" smtClean="0"/>
              <a:t>spectroscopy</a:t>
            </a:r>
            <a:r>
              <a:rPr lang="de-DE" dirty="0" smtClean="0"/>
              <a:t>) </a:t>
            </a:r>
            <a:endParaRPr lang="de-DE" dirty="0"/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95" y="1819045"/>
            <a:ext cx="1720683" cy="1435453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9" y="2076886"/>
            <a:ext cx="3180944" cy="3040963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2" y="4872163"/>
            <a:ext cx="2752929" cy="19858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6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311548" y="1707360"/>
            <a:ext cx="333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Working Group 2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33465" y="1692611"/>
            <a:ext cx="3485689" cy="52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72719" y="2266654"/>
            <a:ext cx="8007906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Contact with the members of the Management Committee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Contact between European PIs and the WG2 leaders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Extension of the network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Communication through a newsletter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Approximately every three </a:t>
            </a:r>
            <a:r>
              <a:rPr lang="en-GB" dirty="0" smtClean="0"/>
              <a:t>month (date will be fixed on the web page)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News from the </a:t>
            </a:r>
            <a:r>
              <a:rPr lang="en-GB" dirty="0" smtClean="0"/>
              <a:t>management </a:t>
            </a:r>
            <a:r>
              <a:rPr lang="en-GB" dirty="0" smtClean="0"/>
              <a:t>committee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Upcoming workshops / working group meetings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Call for actions: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Topics for the next working group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STSM </a:t>
            </a:r>
            <a:r>
              <a:rPr lang="en-GB" dirty="0" smtClean="0"/>
              <a:t>in the frame </a:t>
            </a:r>
            <a:endParaRPr lang="en-GB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Evaluation of </a:t>
            </a:r>
            <a:r>
              <a:rPr lang="en-GB" dirty="0" err="1" smtClean="0"/>
              <a:t>physico</a:t>
            </a:r>
            <a:r>
              <a:rPr lang="en-GB" dirty="0" smtClean="0"/>
              <a:t>-chemical properties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38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878408" y="1464242"/>
            <a:ext cx="5419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Round 2013 – Short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 Scientific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866057" y="1475410"/>
            <a:ext cx="5429706" cy="372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94553" y="3404673"/>
            <a:ext cx="6776214" cy="3077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Probing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ILs </a:t>
            </a:r>
            <a:r>
              <a:rPr lang="de-DE" sz="1600" dirty="0" err="1" smtClean="0"/>
              <a:t>by</a:t>
            </a:r>
            <a:r>
              <a:rPr lang="de-DE" sz="1600" dirty="0" smtClean="0"/>
              <a:t> solvation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photon</a:t>
            </a:r>
            <a:r>
              <a:rPr lang="de-DE" sz="1600" dirty="0" smtClean="0"/>
              <a:t> </a:t>
            </a:r>
            <a:r>
              <a:rPr lang="de-DE" sz="1600" dirty="0" err="1" smtClean="0"/>
              <a:t>correlation</a:t>
            </a:r>
            <a:r>
              <a:rPr lang="de-DE" sz="1600" dirty="0" smtClean="0"/>
              <a:t> </a:t>
            </a:r>
            <a:r>
              <a:rPr lang="de-DE" sz="1600" dirty="0" err="1" smtClean="0"/>
              <a:t>spectroscopy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Extraction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pharmaceuticals</a:t>
            </a:r>
            <a:r>
              <a:rPr lang="de-DE" sz="1600" dirty="0" smtClean="0"/>
              <a:t> </a:t>
            </a:r>
            <a:r>
              <a:rPr lang="de-DE" sz="1600" dirty="0" err="1" smtClean="0"/>
              <a:t>using</a:t>
            </a:r>
            <a:r>
              <a:rPr lang="de-DE" sz="1600" dirty="0" smtClean="0"/>
              <a:t> </a:t>
            </a:r>
            <a:r>
              <a:rPr lang="de-DE" sz="1600" dirty="0" err="1" smtClean="0"/>
              <a:t>aqueous</a:t>
            </a:r>
            <a:r>
              <a:rPr lang="de-DE" sz="1600" dirty="0" smtClean="0"/>
              <a:t> </a:t>
            </a:r>
            <a:r>
              <a:rPr lang="de-DE" sz="1600" dirty="0" err="1" smtClean="0"/>
              <a:t>biphasic</a:t>
            </a:r>
            <a:r>
              <a:rPr lang="de-DE" sz="1600" dirty="0" smtClean="0"/>
              <a:t> </a:t>
            </a:r>
            <a:r>
              <a:rPr lang="de-DE" sz="1600" dirty="0" err="1" smtClean="0"/>
              <a:t>systems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Chemi</a:t>
            </a:r>
            <a:r>
              <a:rPr lang="de-DE" sz="1600" dirty="0" smtClean="0"/>
              <a:t>-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physisorption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in 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Viscosimetric</a:t>
            </a:r>
            <a:r>
              <a:rPr lang="de-DE" sz="1600" dirty="0" smtClean="0"/>
              <a:t> </a:t>
            </a:r>
            <a:r>
              <a:rPr lang="de-DE" sz="1600" dirty="0" err="1" smtClean="0"/>
              <a:t>characterization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ILs </a:t>
            </a:r>
            <a:r>
              <a:rPr lang="de-DE" sz="1600" dirty="0" err="1" smtClean="0"/>
              <a:t>at</a:t>
            </a:r>
            <a:r>
              <a:rPr lang="de-DE" sz="1600" dirty="0" smtClean="0"/>
              <a:t> high </a:t>
            </a:r>
            <a:r>
              <a:rPr lang="de-DE" sz="1600" dirty="0" err="1" smtClean="0"/>
              <a:t>pressures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Heterogeneous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ILs </a:t>
            </a:r>
            <a:r>
              <a:rPr lang="de-DE" sz="1600" dirty="0" err="1" smtClean="0"/>
              <a:t>studied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polarizable</a:t>
            </a:r>
            <a:r>
              <a:rPr lang="de-DE" sz="1600" dirty="0" smtClean="0"/>
              <a:t> MD </a:t>
            </a:r>
            <a:r>
              <a:rPr lang="de-DE" sz="1600" dirty="0" err="1" smtClean="0"/>
              <a:t>simulations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Interactions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</a:t>
            </a:r>
            <a:r>
              <a:rPr lang="de-DE" sz="1600" dirty="0" smtClean="0"/>
              <a:t> in IL </a:t>
            </a:r>
            <a:r>
              <a:rPr lang="de-DE" sz="1600" dirty="0" err="1" smtClean="0"/>
              <a:t>solutions</a:t>
            </a:r>
            <a:r>
              <a:rPr lang="de-DE" sz="1600" dirty="0" smtClean="0"/>
              <a:t>  </a:t>
            </a:r>
            <a:endParaRPr lang="de-DE" sz="1600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092832532"/>
              </p:ext>
            </p:extLst>
          </p:nvPr>
        </p:nvGraphicFramePr>
        <p:xfrm>
          <a:off x="0" y="1750979"/>
          <a:ext cx="2765896" cy="164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355317492"/>
              </p:ext>
            </p:extLst>
          </p:nvPr>
        </p:nvGraphicFramePr>
        <p:xfrm>
          <a:off x="2548647" y="2169268"/>
          <a:ext cx="3472774" cy="11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667166110"/>
              </p:ext>
            </p:extLst>
          </p:nvPr>
        </p:nvGraphicFramePr>
        <p:xfrm>
          <a:off x="6400799" y="1118679"/>
          <a:ext cx="3171217" cy="483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370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311548" y="1707360"/>
            <a:ext cx="293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CECAM 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 2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33465" y="1692610"/>
            <a:ext cx="3200597" cy="847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285303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 err="1" smtClean="0"/>
              <a:t>Multiscale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modeling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of</a:t>
            </a:r>
            <a:r>
              <a:rPr lang="de-DE" sz="2200" i="1" dirty="0" smtClean="0"/>
              <a:t> ILs: </a:t>
            </a:r>
            <a:r>
              <a:rPr lang="de-DE" sz="2200" i="1" dirty="0" err="1" smtClean="0"/>
              <a:t>From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quantum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methods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to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coarse-grained</a:t>
            </a:r>
            <a:r>
              <a:rPr lang="de-DE" sz="2200" i="1" dirty="0" smtClean="0"/>
              <a:t> </a:t>
            </a:r>
            <a:r>
              <a:rPr lang="de-DE" sz="2200" i="1" smtClean="0"/>
              <a:t>models</a:t>
            </a:r>
            <a:endParaRPr lang="de-DE" sz="22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602024" y="1841650"/>
            <a:ext cx="366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Spring 2014 in Lausanne, </a:t>
            </a:r>
            <a:r>
              <a:rPr lang="de-DE" dirty="0" err="1" smtClean="0"/>
              <a:t>Switzerland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8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1166291" y="3524565"/>
            <a:ext cx="6103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Organizers</a:t>
            </a:r>
            <a:r>
              <a:rPr lang="en-US" sz="2000" dirty="0" smtClean="0"/>
              <a:t>: 		</a:t>
            </a:r>
            <a:r>
              <a:rPr lang="en-US" sz="2000" dirty="0" err="1" smtClean="0"/>
              <a:t>Agilio</a:t>
            </a:r>
            <a:r>
              <a:rPr lang="en-US" sz="2000" dirty="0" smtClean="0"/>
              <a:t> Padua, France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 	Jose </a:t>
            </a:r>
            <a:r>
              <a:rPr lang="en-US" sz="2000" dirty="0" err="1" smtClean="0"/>
              <a:t>Canongia</a:t>
            </a:r>
            <a:r>
              <a:rPr lang="en-US" sz="2000" dirty="0" smtClean="0"/>
              <a:t> Lopes, Portugal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5158" y="4496412"/>
            <a:ext cx="677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3363" indent="-2773363"/>
            <a:r>
              <a:rPr lang="en-US" sz="2000" dirty="0" smtClean="0"/>
              <a:t>Invited Speakers:	17 invited speakers from Europe, USA, India, Brazil and Australia.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806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150"/>
            <a:ext cx="9144000" cy="1440172"/>
            <a:chOff x="0" y="-23150"/>
            <a:chExt cx="9144000" cy="144017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" b="1"/>
            <a:stretch/>
          </p:blipFill>
          <p:spPr>
            <a:xfrm>
              <a:off x="0" y="-16669"/>
              <a:ext cx="6839712" cy="137185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8" t="524" b="-4691"/>
            <a:stretch/>
          </p:blipFill>
          <p:spPr>
            <a:xfrm>
              <a:off x="6804248" y="-23150"/>
              <a:ext cx="2339752" cy="14401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165377" y="165367"/>
              <a:ext cx="3910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CM 1206</a:t>
              </a:r>
            </a:p>
            <a:p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Exchange on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Ionic</a:t>
              </a:r>
              <a:r>
                <a:rPr lang="de-DE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liquids</a:t>
              </a:r>
              <a:endPara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311548" y="1707360"/>
            <a:ext cx="1540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33465" y="1516082"/>
            <a:ext cx="3200597" cy="1023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285303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ionic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liquid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NMR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de-DE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6A7A-6770-4DFF-9CB4-CD64F2B6FF6B}" type="slidenum">
              <a:rPr lang="de-DE" smtClean="0"/>
              <a:t>9</a:t>
            </a:fld>
            <a:endParaRPr lang="de-DE"/>
          </a:p>
        </p:txBody>
      </p:sp>
      <p:sp>
        <p:nvSpPr>
          <p:cNvPr id="14" name="Textfeld 9"/>
          <p:cNvSpPr txBox="1"/>
          <p:nvPr/>
        </p:nvSpPr>
        <p:spPr>
          <a:xfrm>
            <a:off x="22810" y="35755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Measurement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modelling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transport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properties</a:t>
            </a:r>
            <a:endParaRPr lang="de-DE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-6216" y="433701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Contribution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databases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properties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ionic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liquids</a:t>
            </a:r>
            <a:endParaRPr lang="de-DE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feld 9"/>
          <p:cNvSpPr txBox="1"/>
          <p:nvPr/>
        </p:nvSpPr>
        <p:spPr>
          <a:xfrm>
            <a:off x="0" y="52020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Interactions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ionic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liquids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materials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polymers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materials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,...)</a:t>
            </a:r>
          </a:p>
          <a:p>
            <a:pPr algn="ctr"/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Connection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WG –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joint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bg1">
                    <a:lumMod val="50000"/>
                  </a:schemeClr>
                </a:solidFill>
              </a:rPr>
              <a:t>meetings</a:t>
            </a:r>
            <a:r>
              <a:rPr lang="de-DE" sz="22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de-DE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hteck 7"/>
          <p:cNvSpPr/>
          <p:nvPr/>
        </p:nvSpPr>
        <p:spPr>
          <a:xfrm>
            <a:off x="5310614" y="1496936"/>
            <a:ext cx="3284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Workshops,</a:t>
            </a:r>
          </a:p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(EU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?),</a:t>
            </a:r>
          </a:p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...</a:t>
            </a:r>
            <a:endParaRPr lang="de-D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bgerundetes Rechteck 8"/>
          <p:cNvSpPr/>
          <p:nvPr/>
        </p:nvSpPr>
        <p:spPr>
          <a:xfrm>
            <a:off x="5209407" y="1503124"/>
            <a:ext cx="3379229" cy="1046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6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513</Words>
  <Application>Microsoft Macintosh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Schroeder</dc:creator>
  <cp:lastModifiedBy>Margarida Costa Gomes</cp:lastModifiedBy>
  <cp:revision>40</cp:revision>
  <dcterms:created xsi:type="dcterms:W3CDTF">2013-11-18T12:15:29Z</dcterms:created>
  <dcterms:modified xsi:type="dcterms:W3CDTF">2013-11-24T17:14:37Z</dcterms:modified>
</cp:coreProperties>
</file>